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theme/theme5.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6.xml" ContentType="application/vnd.openxmlformats-officedocument.theme+xml"/>
  <Override PartName="/ppt/slideLayouts/slideLayout15.xml" ContentType="application/vnd.openxmlformats-officedocument.presentationml.slideLayout+xml"/>
  <Override PartName="/ppt/theme/theme7.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8.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9.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10.xml" ContentType="application/vnd.openxmlformats-officedocument.theme+xml"/>
  <Override PartName="/ppt/slideLayouts/slideLayout25.xml" ContentType="application/vnd.openxmlformats-officedocument.presentationml.slideLayout+xml"/>
  <Override PartName="/ppt/theme/theme11.xml" ContentType="application/vnd.openxmlformats-officedocument.theme+xml"/>
  <Override PartName="/ppt/slideLayouts/slideLayout26.xml" ContentType="application/vnd.openxmlformats-officedocument.presentationml.slideLayout+xml"/>
  <Override PartName="/ppt/theme/theme12.xml" ContentType="application/vnd.openxmlformats-officedocument.theme+xml"/>
  <Override PartName="/ppt/slideLayouts/slideLayout27.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 id="2147483699" r:id="rId2"/>
    <p:sldMasterId id="2147483729" r:id="rId3"/>
    <p:sldMasterId id="2147483711" r:id="rId4"/>
    <p:sldMasterId id="2147483723" r:id="rId5"/>
    <p:sldMasterId id="2147483731" r:id="rId6"/>
    <p:sldMasterId id="2147483733" r:id="rId7"/>
    <p:sldMasterId id="2147483735" r:id="rId8"/>
    <p:sldMasterId id="2147483737" r:id="rId9"/>
    <p:sldMasterId id="2147483739" r:id="rId10"/>
    <p:sldMasterId id="2147483741" r:id="rId11"/>
    <p:sldMasterId id="2147483675" r:id="rId12"/>
    <p:sldMasterId id="2147483687" r:id="rId13"/>
  </p:sldMasterIdLst>
  <p:handoutMasterIdLst>
    <p:handoutMasterId r:id="rId23"/>
  </p:handoutMasterIdLst>
  <p:sldIdLst>
    <p:sldId id="258" r:id="rId14"/>
    <p:sldId id="257" r:id="rId15"/>
    <p:sldId id="266" r:id="rId16"/>
    <p:sldId id="267" r:id="rId17"/>
    <p:sldId id="259" r:id="rId18"/>
    <p:sldId id="284" r:id="rId19"/>
    <p:sldId id="261" r:id="rId20"/>
    <p:sldId id="263" r:id="rId21"/>
    <p:sldId id="283" r:id="rId22"/>
  </p:sldIdLst>
  <p:sldSz cx="9144000" cy="5143500" type="screen16x9"/>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atch It! (Input)" id="{35B1C16A-1A65-4C7D-98FB-0E6BA11B80C3}">
          <p14:sldIdLst>
            <p14:sldId id="258"/>
          </p14:sldIdLst>
        </p14:section>
        <p14:section name="Read It! (Input)" id="{ACC84285-59E2-4AC2-8325-34201F7297AD}">
          <p14:sldIdLst>
            <p14:sldId id="257"/>
            <p14:sldId id="266"/>
            <p14:sldId id="267"/>
          </p14:sldIdLst>
        </p14:section>
        <p14:section name="Explore It! (Input)" id="{9A4302BE-DB01-4590-BB14-04CC13506838}">
          <p14:sldIdLst>
            <p14:sldId id="259"/>
            <p14:sldId id="284"/>
          </p14:sldIdLst>
        </p14:section>
        <p14:section name="Organize It! (Output)" id="{C979DDD8-8719-4461-A4A5-483E01DCE1E9}">
          <p14:sldIdLst>
            <p14:sldId id="261"/>
          </p14:sldIdLst>
        </p14:section>
        <p14:section name="Assess It! (Output)" id="{E5AF03A3-3DDB-4118-AB21-222D88D2AF48}">
          <p14:sldIdLst>
            <p14:sldId id="263"/>
            <p14:sldId id="28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D7A7"/>
    <a:srgbClr val="00B050"/>
    <a:srgbClr val="4472C4"/>
    <a:srgbClr val="E2F0D9"/>
    <a:srgbClr val="9DC3E6"/>
    <a:srgbClr val="FFF2CC"/>
    <a:srgbClr val="990033"/>
    <a:srgbClr val="FF7C80"/>
    <a:srgbClr val="FFEB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26" autoAdjust="0"/>
    <p:restoredTop sz="94660"/>
  </p:normalViewPr>
  <p:slideViewPr>
    <p:cSldViewPr snapToGrid="0">
      <p:cViewPr varScale="1">
        <p:scale>
          <a:sx n="112" d="100"/>
          <a:sy n="112" d="100"/>
        </p:scale>
        <p:origin x="768" y="62"/>
      </p:cViewPr>
      <p:guideLst/>
    </p:cSldViewPr>
  </p:slideViewPr>
  <p:notesTextViewPr>
    <p:cViewPr>
      <p:scale>
        <a:sx n="1" d="1"/>
        <a:sy n="1" d="1"/>
      </p:scale>
      <p:origin x="0" y="0"/>
    </p:cViewPr>
  </p:notesTextViewPr>
  <p:notesViewPr>
    <p:cSldViewPr snapToGrid="0">
      <p:cViewPr varScale="1">
        <p:scale>
          <a:sx n="53" d="100"/>
          <a:sy n="53" d="100"/>
        </p:scale>
        <p:origin x="2844"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8.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Master" Target="slideMasters/slideMaster10.xml"/><Relationship Id="rId19"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sa K. Miller" userId="dec036e2-4e52-42a4-b32f-026866b13ad2" providerId="ADAL" clId="{B4CD6E8A-428C-42B2-98DD-F18A048EA842}"/>
    <pc:docChg chg="delSld delSection modSection">
      <pc:chgData name="Marisa K. Miller" userId="dec036e2-4e52-42a4-b32f-026866b13ad2" providerId="ADAL" clId="{B4CD6E8A-428C-42B2-98DD-F18A048EA842}" dt="2022-01-28T19:56:23.621" v="5" actId="47"/>
      <pc:docMkLst>
        <pc:docMk/>
      </pc:docMkLst>
      <pc:sldChg chg="del">
        <pc:chgData name="Marisa K. Miller" userId="dec036e2-4e52-42a4-b32f-026866b13ad2" providerId="ADAL" clId="{B4CD6E8A-428C-42B2-98DD-F18A048EA842}" dt="2022-01-28T19:56:23.621" v="5" actId="47"/>
        <pc:sldMkLst>
          <pc:docMk/>
          <pc:sldMk cId="3252649148" sldId="260"/>
        </pc:sldMkLst>
      </pc:sldChg>
      <pc:sldChg chg="del">
        <pc:chgData name="Marisa K. Miller" userId="dec036e2-4e52-42a4-b32f-026866b13ad2" providerId="ADAL" clId="{B4CD6E8A-428C-42B2-98DD-F18A048EA842}" dt="2022-01-28T19:45:46.116" v="0" actId="47"/>
        <pc:sldMkLst>
          <pc:docMk/>
          <pc:sldMk cId="2595397082" sldId="262"/>
        </pc:sldMkLst>
      </pc:sldChg>
      <pc:sldChg chg="del">
        <pc:chgData name="Marisa K. Miller" userId="dec036e2-4e52-42a4-b32f-026866b13ad2" providerId="ADAL" clId="{B4CD6E8A-428C-42B2-98DD-F18A048EA842}" dt="2022-01-28T19:51:57.195" v="3" actId="47"/>
        <pc:sldMkLst>
          <pc:docMk/>
          <pc:sldMk cId="966980539" sldId="264"/>
        </pc:sldMkLst>
      </pc:sldChg>
      <pc:sldChg chg="del">
        <pc:chgData name="Marisa K. Miller" userId="dec036e2-4e52-42a4-b32f-026866b13ad2" providerId="ADAL" clId="{B4CD6E8A-428C-42B2-98DD-F18A048EA842}" dt="2022-01-28T19:46:03.261" v="1" actId="47"/>
        <pc:sldMkLst>
          <pc:docMk/>
          <pc:sldMk cId="49890891" sldId="265"/>
        </pc:sldMkLst>
      </pc:sldChg>
      <pc:sldChg chg="del">
        <pc:chgData name="Marisa K. Miller" userId="dec036e2-4e52-42a4-b32f-026866b13ad2" providerId="ADAL" clId="{B4CD6E8A-428C-42B2-98DD-F18A048EA842}" dt="2022-01-28T19:46:03.261" v="1" actId="47"/>
        <pc:sldMkLst>
          <pc:docMk/>
          <pc:sldMk cId="266868377" sldId="272"/>
        </pc:sldMkLst>
      </pc:sldChg>
      <pc:sldChg chg="del">
        <pc:chgData name="Marisa K. Miller" userId="dec036e2-4e52-42a4-b32f-026866b13ad2" providerId="ADAL" clId="{B4CD6E8A-428C-42B2-98DD-F18A048EA842}" dt="2022-01-28T19:46:03.261" v="1" actId="47"/>
        <pc:sldMkLst>
          <pc:docMk/>
          <pc:sldMk cId="3238608466" sldId="273"/>
        </pc:sldMkLst>
      </pc:sldChg>
      <pc:sldChg chg="del">
        <pc:chgData name="Marisa K. Miller" userId="dec036e2-4e52-42a4-b32f-026866b13ad2" providerId="ADAL" clId="{B4CD6E8A-428C-42B2-98DD-F18A048EA842}" dt="2022-01-28T19:46:03.261" v="1" actId="47"/>
        <pc:sldMkLst>
          <pc:docMk/>
          <pc:sldMk cId="2742579397" sldId="274"/>
        </pc:sldMkLst>
      </pc:sldChg>
      <pc:sldChg chg="del">
        <pc:chgData name="Marisa K. Miller" userId="dec036e2-4e52-42a4-b32f-026866b13ad2" providerId="ADAL" clId="{B4CD6E8A-428C-42B2-98DD-F18A048EA842}" dt="2022-01-28T19:46:03.261" v="1" actId="47"/>
        <pc:sldMkLst>
          <pc:docMk/>
          <pc:sldMk cId="968252905" sldId="275"/>
        </pc:sldMkLst>
      </pc:sldChg>
      <pc:sldChg chg="del">
        <pc:chgData name="Marisa K. Miller" userId="dec036e2-4e52-42a4-b32f-026866b13ad2" providerId="ADAL" clId="{B4CD6E8A-428C-42B2-98DD-F18A048EA842}" dt="2022-01-28T19:45:46.116" v="0" actId="47"/>
        <pc:sldMkLst>
          <pc:docMk/>
          <pc:sldMk cId="2249436631" sldId="276"/>
        </pc:sldMkLst>
      </pc:sldChg>
      <pc:sldChg chg="del">
        <pc:chgData name="Marisa K. Miller" userId="dec036e2-4e52-42a4-b32f-026866b13ad2" providerId="ADAL" clId="{B4CD6E8A-428C-42B2-98DD-F18A048EA842}" dt="2022-01-28T19:51:57.195" v="3" actId="47"/>
        <pc:sldMkLst>
          <pc:docMk/>
          <pc:sldMk cId="3634190089" sldId="280"/>
        </pc:sldMkLst>
      </pc:sldChg>
      <pc:sldChg chg="del">
        <pc:chgData name="Marisa K. Miller" userId="dec036e2-4e52-42a4-b32f-026866b13ad2" providerId="ADAL" clId="{B4CD6E8A-428C-42B2-98DD-F18A048EA842}" dt="2022-01-28T19:51:57.195" v="3" actId="47"/>
        <pc:sldMkLst>
          <pc:docMk/>
          <pc:sldMk cId="443022602" sldId="281"/>
        </pc:sldMkLst>
      </pc:sldChg>
      <pc:sldChg chg="del">
        <pc:chgData name="Marisa K. Miller" userId="dec036e2-4e52-42a4-b32f-026866b13ad2" providerId="ADAL" clId="{B4CD6E8A-428C-42B2-98DD-F18A048EA842}" dt="2022-01-28T19:51:09.378" v="2" actId="47"/>
        <pc:sldMkLst>
          <pc:docMk/>
          <pc:sldMk cId="531143558" sldId="282"/>
        </pc:sldMkLst>
      </pc:sldChg>
      <pc:sldChg chg="del">
        <pc:chgData name="Marisa K. Miller" userId="dec036e2-4e52-42a4-b32f-026866b13ad2" providerId="ADAL" clId="{B4CD6E8A-428C-42B2-98DD-F18A048EA842}" dt="2022-01-28T19:54:13.644" v="4" actId="47"/>
        <pc:sldMkLst>
          <pc:docMk/>
          <pc:sldMk cId="1129215509" sldId="28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7BB01F-B87C-46DA-ADF4-FC9D5B6A50CD}"/>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47617266-16FD-4042-8DBE-9A770DAB4FF1}"/>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12E0B495-22BB-41C2-A5BE-0C88384D982A}" type="datetimeFigureOut">
              <a:rPr lang="en-US" smtClean="0"/>
              <a:t>1/28/2022</a:t>
            </a:fld>
            <a:endParaRPr lang="en-US"/>
          </a:p>
        </p:txBody>
      </p:sp>
      <p:sp>
        <p:nvSpPr>
          <p:cNvPr id="4" name="Footer Placeholder 3">
            <a:extLst>
              <a:ext uri="{FF2B5EF4-FFF2-40B4-BE49-F238E27FC236}">
                <a16:creationId xmlns:a16="http://schemas.microsoft.com/office/drawing/2014/main" id="{F6EAD546-E09C-4725-9530-B06795B0483C}"/>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B9CDE7EF-4AD9-4DDE-BC7D-9BB0CC61C0C9}"/>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76CB9BE4-C154-414B-A17F-577AD0A9FC1A}" type="slidenum">
              <a:rPr lang="en-US" smtClean="0"/>
              <a:t>‹#›</a:t>
            </a:fld>
            <a:endParaRPr lang="en-US"/>
          </a:p>
        </p:txBody>
      </p:sp>
    </p:spTree>
    <p:extLst>
      <p:ext uri="{BB962C8B-B14F-4D97-AF65-F5344CB8AC3E}">
        <p14:creationId xmlns:p14="http://schemas.microsoft.com/office/powerpoint/2010/main" val="290918055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Master" Target="../slideMasters/slideMaster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gi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Copyr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6274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Shadow1">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15E48944-8DF7-4CE7-B0DC-9AF8D8EB3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11600" y="4376202"/>
            <a:ext cx="1798324" cy="987554"/>
          </a:xfrm>
          <a:prstGeom prst="rect">
            <a:avLst/>
          </a:prstGeom>
        </p:spPr>
      </p:pic>
    </p:spTree>
    <p:extLst>
      <p:ext uri="{BB962C8B-B14F-4D97-AF65-F5344CB8AC3E}">
        <p14:creationId xmlns:p14="http://schemas.microsoft.com/office/powerpoint/2010/main" val="1684073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Shadow2">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4FD8C799-D2D3-4F08-9241-C9A41C2452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04926" y="4060285"/>
            <a:ext cx="1798324" cy="987554"/>
          </a:xfrm>
          <a:prstGeom prst="rect">
            <a:avLst/>
          </a:prstGeom>
        </p:spPr>
      </p:pic>
    </p:spTree>
    <p:extLst>
      <p:ext uri="{BB962C8B-B14F-4D97-AF65-F5344CB8AC3E}">
        <p14:creationId xmlns:p14="http://schemas.microsoft.com/office/powerpoint/2010/main" val="1106734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atch I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53BE318-4BD1-456A-B3F0-752CCD7E6DD2}"/>
              </a:ext>
            </a:extLst>
          </p:cNvPr>
          <p:cNvSpPr txBox="1"/>
          <p:nvPr userDrawn="1"/>
        </p:nvSpPr>
        <p:spPr>
          <a:xfrm>
            <a:off x="0" y="0"/>
            <a:ext cx="1484702" cy="4431983"/>
          </a:xfrm>
          <a:prstGeom prst="rect">
            <a:avLst/>
          </a:prstGeom>
          <a:noFill/>
        </p:spPr>
        <p:txBody>
          <a:bodyPr wrap="none" rtlCol="0">
            <a:spAutoFit/>
          </a:bodyPr>
          <a:lstStyle/>
          <a:p>
            <a:r>
              <a:rPr lang="en-US" sz="1200" b="1" dirty="0">
                <a:latin typeface="Verdana" panose="020B0604030504040204" pitchFamily="34" charset="0"/>
                <a:ea typeface="Verdana" panose="020B0604030504040204" pitchFamily="34" charset="0"/>
                <a:cs typeface="Verdana" panose="020B0604030504040204" pitchFamily="34" charset="0"/>
              </a:rPr>
              <a:t>Your</a:t>
            </a:r>
            <a:r>
              <a:rPr lang="en-US" dirty="0">
                <a:latin typeface="Verdana" panose="020B0604030504040204" pitchFamily="34" charset="0"/>
                <a:ea typeface="Verdana" panose="020B0604030504040204" pitchFamily="34" charset="0"/>
                <a:cs typeface="Verdana" panose="020B0604030504040204" pitchFamily="34" charset="0"/>
              </a:rPr>
              <a:t> </a:t>
            </a:r>
            <a:r>
              <a:rPr lang="en-US" sz="1200" b="1" dirty="0">
                <a:latin typeface="Verdana" panose="020B0604030504040204" pitchFamily="34" charset="0"/>
                <a:ea typeface="Verdana" panose="020B0604030504040204" pitchFamily="34" charset="0"/>
                <a:cs typeface="Verdana" panose="020B0604030504040204" pitchFamily="34" charset="0"/>
              </a:rPr>
              <a:t>Answers</a:t>
            </a:r>
            <a:r>
              <a:rPr lang="en-US" sz="1200" dirty="0">
                <a:latin typeface="Verdana" panose="020B0604030504040204" pitchFamily="34" charset="0"/>
                <a:ea typeface="Verdana" panose="020B0604030504040204" pitchFamily="34" charset="0"/>
                <a:cs typeface="Verdana" panose="020B0604030504040204" pitchFamily="34" charset="0"/>
              </a:rPr>
              <a:t>:</a:t>
            </a: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1.</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2.</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3.</a:t>
            </a: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p:txBody>
      </p:sp>
      <p:sp>
        <p:nvSpPr>
          <p:cNvPr id="3" name="Rectangle 2">
            <a:extLst>
              <a:ext uri="{FF2B5EF4-FFF2-40B4-BE49-F238E27FC236}">
                <a16:creationId xmlns:a16="http://schemas.microsoft.com/office/drawing/2014/main" id="{165F4EE0-DD90-4DFF-8AA6-7BDCCBB4519F}"/>
              </a:ext>
            </a:extLst>
          </p:cNvPr>
          <p:cNvSpPr/>
          <p:nvPr userDrawn="1"/>
        </p:nvSpPr>
        <p:spPr>
          <a:xfrm>
            <a:off x="248478" y="461071"/>
            <a:ext cx="2087218" cy="3970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4" name="TextBox 3">
            <a:extLst>
              <a:ext uri="{FF2B5EF4-FFF2-40B4-BE49-F238E27FC236}">
                <a16:creationId xmlns:a16="http://schemas.microsoft.com/office/drawing/2014/main" id="{CC55180A-2833-469B-8DC3-6A2D6509BD88}"/>
              </a:ext>
            </a:extLst>
          </p:cNvPr>
          <p:cNvSpPr txBox="1"/>
          <p:nvPr userDrawn="1"/>
        </p:nvSpPr>
        <p:spPr>
          <a:xfrm>
            <a:off x="2845767" y="2550140"/>
            <a:ext cx="6163061" cy="1431161"/>
          </a:xfrm>
          <a:prstGeom prst="rect">
            <a:avLst/>
          </a:prstGeom>
          <a:noFill/>
        </p:spPr>
        <p:txBody>
          <a:bodyPr wrap="square" rtlCol="0">
            <a:spAutoFit/>
          </a:bodyPr>
          <a:lstStyle/>
          <a:p>
            <a:pPr marL="228600" indent="-228600" defTabSz="1005840">
              <a:spcAft>
                <a:spcPts val="600"/>
              </a:spcAft>
              <a:buAutoNum type="arabicPeriod"/>
            </a:pPr>
            <a:r>
              <a:rPr lang="en-US" sz="1200" dirty="0">
                <a:solidFill>
                  <a:prstClr val="black"/>
                </a:solidFill>
                <a:latin typeface="Verdana" panose="020B0604030504040204" pitchFamily="34" charset="0"/>
                <a:ea typeface="Verdana" panose="020B0604030504040204" pitchFamily="34" charset="0"/>
              </a:rPr>
              <a:t>Name 2 impacts the wolves had on the deer population in Yellowstone.</a:t>
            </a:r>
          </a:p>
          <a:p>
            <a:pPr marL="228600" indent="-228600" defTabSz="1005840">
              <a:spcAft>
                <a:spcPts val="600"/>
              </a:spcAft>
              <a:buFontTx/>
              <a:buAutoNum type="arabicPeriod"/>
            </a:pPr>
            <a:r>
              <a:rPr lang="en-US" sz="1200" dirty="0">
                <a:solidFill>
                  <a:prstClr val="black"/>
                </a:solidFill>
                <a:latin typeface="Verdana" panose="020B0604030504040204" pitchFamily="34" charset="0"/>
                <a:ea typeface="Verdana" panose="020B0604030504040204" pitchFamily="34" charset="0"/>
              </a:rPr>
              <a:t>How did the reintroduction of wolves impact the tree population in the park? </a:t>
            </a:r>
          </a:p>
          <a:p>
            <a:pPr marL="228600" indent="-228600" defTabSz="1005840">
              <a:spcAft>
                <a:spcPts val="600"/>
              </a:spcAft>
              <a:buFontTx/>
              <a:buAutoNum type="arabicPeriod"/>
            </a:pPr>
            <a:r>
              <a:rPr lang="en-US" sz="1200" dirty="0">
                <a:solidFill>
                  <a:prstClr val="black"/>
                </a:solidFill>
                <a:latin typeface="Verdana" panose="020B0604030504040204" pitchFamily="34" charset="0"/>
                <a:ea typeface="Verdana" panose="020B0604030504040204" pitchFamily="34" charset="0"/>
              </a:rPr>
              <a:t>Explain how the reintroduction of wolves impacted the flow of the rivers in Yellowstone. </a:t>
            </a:r>
          </a:p>
          <a:p>
            <a:pPr marL="0" indent="0" defTabSz="1005840">
              <a:buFontTx/>
              <a:buNone/>
            </a:pPr>
            <a:endParaRPr lang="en-US" sz="1200" dirty="0">
              <a:solidFill>
                <a:prstClr val="black"/>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C65E907D-0BF4-4939-9393-103645C63831}"/>
              </a:ext>
            </a:extLst>
          </p:cNvPr>
          <p:cNvSpPr txBox="1"/>
          <p:nvPr userDrawn="1"/>
        </p:nvSpPr>
        <p:spPr>
          <a:xfrm>
            <a:off x="2845767" y="903535"/>
            <a:ext cx="5479249" cy="1646605"/>
          </a:xfrm>
          <a:prstGeom prst="rect">
            <a:avLst/>
          </a:prstGeom>
          <a:noFill/>
        </p:spPr>
        <p:txBody>
          <a:bodyPr wrap="square" rtlCol="0">
            <a:spAutoFit/>
          </a:bodyPr>
          <a:lstStyle/>
          <a:p>
            <a:pPr defTabSz="1005840"/>
            <a:r>
              <a:rPr lang="en-US" sz="1200" dirty="0">
                <a:solidFill>
                  <a:prstClr val="black"/>
                </a:solidFill>
                <a:latin typeface="Verdana" panose="020B0604030504040204" pitchFamily="34" charset="0"/>
                <a:ea typeface="Verdana" panose="020B0604030504040204" pitchFamily="34" charset="0"/>
              </a:rPr>
              <a:t>Go to this link and watch the video:</a:t>
            </a:r>
          </a:p>
          <a:p>
            <a:pPr defTabSz="1005840"/>
            <a:endParaRPr lang="en-US" sz="1200" dirty="0">
              <a:solidFill>
                <a:prstClr val="black"/>
              </a:solidFill>
              <a:latin typeface="Verdana" panose="020B0604030504040204" pitchFamily="34" charset="0"/>
              <a:ea typeface="Verdana" panose="020B0604030504040204" pitchFamily="34" charset="0"/>
            </a:endParaRPr>
          </a:p>
          <a:p>
            <a:pPr defTabSz="1005840"/>
            <a:endParaRPr lang="en-US" sz="1200" dirty="0">
              <a:solidFill>
                <a:prstClr val="black"/>
              </a:solidFill>
              <a:latin typeface="Verdana" panose="020B0604030504040204" pitchFamily="34" charset="0"/>
              <a:ea typeface="Verdana" panose="020B0604030504040204" pitchFamily="34" charset="0"/>
            </a:endParaRPr>
          </a:p>
          <a:p>
            <a:pPr defTabSz="1005840">
              <a:spcAft>
                <a:spcPts val="600"/>
              </a:spcAft>
            </a:pPr>
            <a:br>
              <a:rPr lang="en-US" sz="1200" dirty="0">
                <a:solidFill>
                  <a:prstClr val="black"/>
                </a:solidFill>
                <a:latin typeface="Verdana" panose="020B0604030504040204" pitchFamily="34" charset="0"/>
                <a:ea typeface="Verdana" panose="020B0604030504040204" pitchFamily="34" charset="0"/>
              </a:rPr>
            </a:br>
            <a:r>
              <a:rPr lang="en-US" sz="1200" dirty="0">
                <a:solidFill>
                  <a:prstClr val="black"/>
                </a:solidFill>
                <a:latin typeface="Verdana" panose="020B0604030504040204" pitchFamily="34" charset="0"/>
                <a:ea typeface="Verdana" panose="020B0604030504040204" pitchFamily="34" charset="0"/>
              </a:rPr>
              <a:t>“How Wolves Change Rivers”</a:t>
            </a:r>
          </a:p>
          <a:p>
            <a:pPr defTabSz="1005840"/>
            <a:r>
              <a:rPr lang="en-US" sz="1200" b="1" dirty="0">
                <a:solidFill>
                  <a:prstClr val="black"/>
                </a:solidFill>
                <a:latin typeface="Verdana" panose="020B0604030504040204" pitchFamily="34" charset="0"/>
                <a:ea typeface="Verdana" panose="020B0604030504040204" pitchFamily="34" charset="0"/>
              </a:rPr>
              <a:t>The URL is case-sensitive.</a:t>
            </a:r>
            <a:br>
              <a:rPr lang="en-US" sz="1200" b="1" dirty="0">
                <a:solidFill>
                  <a:prstClr val="black"/>
                </a:solidFill>
                <a:latin typeface="Verdana" panose="020B0604030504040204" pitchFamily="34" charset="0"/>
                <a:ea typeface="Verdana" panose="020B0604030504040204" pitchFamily="34" charset="0"/>
              </a:rPr>
            </a:br>
            <a:br>
              <a:rPr lang="en-US" sz="1200" b="1" dirty="0">
                <a:solidFill>
                  <a:prstClr val="black"/>
                </a:solidFill>
                <a:latin typeface="Verdana" panose="020B0604030504040204" pitchFamily="34" charset="0"/>
                <a:ea typeface="Verdana" panose="020B0604030504040204" pitchFamily="34" charset="0"/>
              </a:rPr>
            </a:br>
            <a:r>
              <a:rPr lang="en-US" sz="1200" dirty="0">
                <a:solidFill>
                  <a:prstClr val="black"/>
                </a:solidFill>
                <a:latin typeface="Verdana" panose="020B0604030504040204" pitchFamily="34" charset="0"/>
                <a:ea typeface="Verdana" panose="020B0604030504040204" pitchFamily="34" charset="0"/>
              </a:rPr>
              <a:t>Then answer these questions:</a:t>
            </a:r>
          </a:p>
        </p:txBody>
      </p:sp>
    </p:spTree>
    <p:extLst>
      <p:ext uri="{BB962C8B-B14F-4D97-AF65-F5344CB8AC3E}">
        <p14:creationId xmlns:p14="http://schemas.microsoft.com/office/powerpoint/2010/main" val="3894408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ad I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44866C-8C78-451E-BC0E-F393DCDF98C0}"/>
              </a:ext>
            </a:extLst>
          </p:cNvPr>
          <p:cNvSpPr/>
          <p:nvPr userDrawn="1"/>
        </p:nvSpPr>
        <p:spPr>
          <a:xfrm>
            <a:off x="2538026" y="1000881"/>
            <a:ext cx="3245777" cy="4006866"/>
          </a:xfrm>
          <a:prstGeom prst="rect">
            <a:avLst/>
          </a:prstGeom>
        </p:spPr>
        <p:txBody>
          <a:bodyPr wrap="square" numCol="1">
            <a:spAutoFit/>
          </a:bodyPr>
          <a:lstStyle/>
          <a:p>
            <a:pPr>
              <a:lnSpc>
                <a:spcPct val="107000"/>
              </a:lnSpc>
              <a:spcAft>
                <a:spcPts val="800"/>
              </a:spcAft>
            </a:pPr>
            <a:r>
              <a:rPr lang="en-US" sz="1100" b="1" dirty="0">
                <a:latin typeface="Verdana" panose="020B0604030504040204" pitchFamily="34" charset="0"/>
                <a:ea typeface="Verdana" panose="020B0604030504040204" pitchFamily="34" charset="0"/>
                <a:cs typeface="Verdana" panose="020B0604030504040204" pitchFamily="34" charset="0"/>
              </a:rPr>
              <a:t>Ecology</a:t>
            </a:r>
            <a:r>
              <a:rPr lang="en-US" sz="1100" dirty="0">
                <a:latin typeface="Verdana" panose="020B0604030504040204" pitchFamily="34" charset="0"/>
                <a:ea typeface="Verdana" panose="020B0604030504040204" pitchFamily="34" charset="0"/>
                <a:cs typeface="Verdana" panose="020B0604030504040204" pitchFamily="34" charset="0"/>
              </a:rPr>
              <a:t> is the study of the relationships between different forms of animals and their natural surroundings. All living things are dependent on both nature and each other for their survival. This dependence is called </a:t>
            </a:r>
            <a:r>
              <a:rPr lang="en-US" sz="1100" b="1" dirty="0">
                <a:latin typeface="Verdana" panose="020B0604030504040204" pitchFamily="34" charset="0"/>
                <a:ea typeface="Verdana" panose="020B0604030504040204" pitchFamily="34" charset="0"/>
                <a:cs typeface="Verdana" panose="020B0604030504040204" pitchFamily="34" charset="0"/>
              </a:rPr>
              <a:t>ecological interdependence</a:t>
            </a:r>
            <a:r>
              <a:rPr lang="en-US" sz="1100" b="0" dirty="0">
                <a:latin typeface="Verdana" panose="020B0604030504040204" pitchFamily="34" charset="0"/>
                <a:ea typeface="Verdana" panose="020B0604030504040204" pitchFamily="34" charset="0"/>
                <a:cs typeface="Verdana" panose="020B0604030504040204" pitchFamily="34" charset="0"/>
              </a:rPr>
              <a:t>.</a:t>
            </a:r>
          </a:p>
          <a:p>
            <a:pPr>
              <a:lnSpc>
                <a:spcPct val="107000"/>
              </a:lnSpc>
              <a:spcAft>
                <a:spcPts val="800"/>
              </a:spcAft>
            </a:pPr>
            <a:r>
              <a:rPr lang="en-US" sz="1100" dirty="0">
                <a:latin typeface="Verdana" panose="020B0604030504040204" pitchFamily="34" charset="0"/>
                <a:ea typeface="Verdana" panose="020B0604030504040204" pitchFamily="34" charset="0"/>
                <a:cs typeface="Verdana" panose="020B0604030504040204" pitchFamily="34" charset="0"/>
              </a:rPr>
              <a:t>The most easily understood method of ecological interdependence is the </a:t>
            </a:r>
            <a:r>
              <a:rPr lang="en-US" sz="1100" b="1" dirty="0">
                <a:latin typeface="Verdana" panose="020B0604030504040204" pitchFamily="34" charset="0"/>
                <a:ea typeface="Verdana" panose="020B0604030504040204" pitchFamily="34" charset="0"/>
                <a:cs typeface="Verdana" panose="020B0604030504040204" pitchFamily="34" charset="0"/>
              </a:rPr>
              <a:t>predator and prey relationship</a:t>
            </a:r>
            <a:r>
              <a:rPr lang="en-US" sz="1100" dirty="0">
                <a:latin typeface="Verdana" panose="020B0604030504040204" pitchFamily="34" charset="0"/>
                <a:ea typeface="Verdana" panose="020B0604030504040204" pitchFamily="34" charset="0"/>
                <a:cs typeface="Verdana" panose="020B0604030504040204" pitchFamily="34" charset="0"/>
              </a:rPr>
              <a:t>: animals eat other animals in order to survive. In this feeding relationship, predators are higher up in the food chain. For example, in a forest ecosystem, owls eat mice. Owls are the predators, and mice are the prey</a:t>
            </a:r>
            <a:r>
              <a:rPr lang="en-US" sz="1100" b="0" dirty="0">
                <a:latin typeface="Verdana" panose="020B0604030504040204" pitchFamily="34" charset="0"/>
                <a:ea typeface="Verdana" panose="020B0604030504040204" pitchFamily="34" charset="0"/>
                <a:cs typeface="Verdana" panose="020B0604030504040204" pitchFamily="34" charset="0"/>
              </a:rPr>
              <a:t>.</a:t>
            </a:r>
          </a:p>
          <a:p>
            <a:pPr marL="0" marR="0" lvl="0" indent="0" algn="l" defTabSz="457200" rtl="0" eaLnBrk="1" fontAlgn="auto" latinLnBrk="0" hangingPunct="1">
              <a:lnSpc>
                <a:spcPct val="107000"/>
              </a:lnSpc>
              <a:spcBef>
                <a:spcPts val="0"/>
              </a:spcBef>
              <a:spcAft>
                <a:spcPts val="800"/>
              </a:spcAft>
              <a:buClrTx/>
              <a:buSzTx/>
              <a:buFontTx/>
              <a:buNone/>
              <a:tabLst/>
              <a:defRPr/>
            </a:pPr>
            <a:r>
              <a:rPr lang="en-US" sz="1100" dirty="0">
                <a:latin typeface="Verdana" panose="020B0604030504040204" pitchFamily="34" charset="0"/>
                <a:ea typeface="Verdana" panose="020B0604030504040204" pitchFamily="34" charset="0"/>
                <a:cs typeface="Verdana" panose="020B0604030504040204" pitchFamily="34" charset="0"/>
              </a:rPr>
              <a:t>The concept of </a:t>
            </a:r>
            <a:r>
              <a:rPr lang="en-US" sz="1100" b="1" dirty="0">
                <a:latin typeface="Verdana" panose="020B0604030504040204" pitchFamily="34" charset="0"/>
                <a:ea typeface="Verdana" panose="020B0604030504040204" pitchFamily="34" charset="0"/>
                <a:cs typeface="Verdana" panose="020B0604030504040204" pitchFamily="34" charset="0"/>
              </a:rPr>
              <a:t>food webs </a:t>
            </a:r>
            <a:r>
              <a:rPr lang="en-US" sz="1100" dirty="0">
                <a:latin typeface="Verdana" panose="020B0604030504040204" pitchFamily="34" charset="0"/>
                <a:ea typeface="Verdana" panose="020B0604030504040204" pitchFamily="34" charset="0"/>
                <a:cs typeface="Verdana" panose="020B0604030504040204" pitchFamily="34" charset="0"/>
              </a:rPr>
              <a:t>came from the recognition that food chains are linked, where all </a:t>
            </a:r>
            <a:r>
              <a:rPr lang="en-US" sz="1100" b="1" dirty="0">
                <a:latin typeface="Verdana" panose="020B0604030504040204" pitchFamily="34" charset="0"/>
                <a:ea typeface="Verdana" panose="020B0604030504040204" pitchFamily="34" charset="0"/>
                <a:cs typeface="Verdana" panose="020B0604030504040204" pitchFamily="34" charset="0"/>
              </a:rPr>
              <a:t>organisms</a:t>
            </a:r>
            <a:r>
              <a:rPr lang="en-US" sz="1100" dirty="0">
                <a:latin typeface="Verdana" panose="020B0604030504040204" pitchFamily="34" charset="0"/>
                <a:ea typeface="Verdana" panose="020B0604030504040204" pitchFamily="34" charset="0"/>
                <a:cs typeface="Verdana" panose="020B0604030504040204" pitchFamily="34" charset="0"/>
              </a:rPr>
              <a:t> are potential food for another organism, and each organism relies on more than one type of organis</a:t>
            </a:r>
            <a:r>
              <a:rPr lang="en-US" sz="1100" b="0" dirty="0">
                <a:latin typeface="Verdana" panose="020B0604030504040204" pitchFamily="34" charset="0"/>
                <a:ea typeface="Verdana" panose="020B0604030504040204" pitchFamily="34" charset="0"/>
                <a:cs typeface="Verdana" panose="020B0604030504040204" pitchFamily="34" charset="0"/>
              </a:rPr>
              <a:t>m</a:t>
            </a:r>
          </a:p>
          <a:p>
            <a:pPr>
              <a:lnSpc>
                <a:spcPct val="107000"/>
              </a:lnSpc>
              <a:spcAft>
                <a:spcPts val="800"/>
              </a:spcAft>
            </a:pPr>
            <a:endParaRPr lang="en-US" sz="1100" b="0" dirty="0">
              <a:latin typeface="Verdana" panose="020B0604030504040204" pitchFamily="34" charset="0"/>
              <a:ea typeface="Verdana" panose="020B0604030504040204" pitchFamily="34" charset="0"/>
              <a:cs typeface="Verdana" panose="020B0604030504040204" pitchFamily="34" charset="0"/>
            </a:endParaRPr>
          </a:p>
        </p:txBody>
      </p:sp>
      <p:sp>
        <p:nvSpPr>
          <p:cNvPr id="15" name="TextBox 14">
            <a:extLst>
              <a:ext uri="{FF2B5EF4-FFF2-40B4-BE49-F238E27FC236}">
                <a16:creationId xmlns:a16="http://schemas.microsoft.com/office/drawing/2014/main" id="{83326DAF-48DE-4686-9EBE-FF1C258D19B9}"/>
              </a:ext>
            </a:extLst>
          </p:cNvPr>
          <p:cNvSpPr txBox="1"/>
          <p:nvPr userDrawn="1"/>
        </p:nvSpPr>
        <p:spPr>
          <a:xfrm>
            <a:off x="-14946" y="28631"/>
            <a:ext cx="2552972" cy="1200329"/>
          </a:xfrm>
          <a:prstGeom prst="rect">
            <a:avLst/>
          </a:prstGeom>
          <a:noFill/>
        </p:spPr>
        <p:txBody>
          <a:bodyPr wrap="square" rtlCol="0">
            <a:spAutoFit/>
          </a:bodyPr>
          <a:lstStyle/>
          <a:p>
            <a:pPr defTabSz="1005840"/>
            <a:r>
              <a:rPr lang="en-US" sz="1200" dirty="0">
                <a:solidFill>
                  <a:prstClr val="black"/>
                </a:solidFill>
                <a:latin typeface="Verdana" panose="020B0604030504040204" pitchFamily="34" charset="0"/>
                <a:ea typeface="Verdana" panose="020B0604030504040204" pitchFamily="34" charset="0"/>
              </a:rPr>
              <a:t>Read Part 1. Jot down notes and drawings that will help you remember the meanings of these words. You can use the sketch/scribble button on the toolbar. </a:t>
            </a:r>
          </a:p>
        </p:txBody>
      </p:sp>
      <p:sp>
        <p:nvSpPr>
          <p:cNvPr id="16" name="TextBox 15">
            <a:extLst>
              <a:ext uri="{FF2B5EF4-FFF2-40B4-BE49-F238E27FC236}">
                <a16:creationId xmlns:a16="http://schemas.microsoft.com/office/drawing/2014/main" id="{4573F7BE-544F-4910-8038-E41B9144C329}"/>
              </a:ext>
            </a:extLst>
          </p:cNvPr>
          <p:cNvSpPr txBox="1"/>
          <p:nvPr userDrawn="1"/>
        </p:nvSpPr>
        <p:spPr>
          <a:xfrm>
            <a:off x="3420208" y="415420"/>
            <a:ext cx="532374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latin typeface="Georgia" panose="02040502050405020303" pitchFamily="18" charset="0"/>
              </a:rPr>
              <a:t>Food Webs – Part 1</a:t>
            </a:r>
          </a:p>
        </p:txBody>
      </p:sp>
      <p:sp>
        <p:nvSpPr>
          <p:cNvPr id="5" name="Rectangle 4">
            <a:extLst>
              <a:ext uri="{FF2B5EF4-FFF2-40B4-BE49-F238E27FC236}">
                <a16:creationId xmlns:a16="http://schemas.microsoft.com/office/drawing/2014/main" id="{66FD0AB2-8D2C-4E3B-A332-2863C6FF80BB}"/>
              </a:ext>
            </a:extLst>
          </p:cNvPr>
          <p:cNvSpPr/>
          <p:nvPr userDrawn="1"/>
        </p:nvSpPr>
        <p:spPr>
          <a:xfrm>
            <a:off x="117987" y="1371600"/>
            <a:ext cx="2171123" cy="3368351"/>
          </a:xfrm>
          <a:custGeom>
            <a:avLst/>
            <a:gdLst>
              <a:gd name="connsiteX0" fmla="*/ 0 w 2171123"/>
              <a:gd name="connsiteY0" fmla="*/ 0 h 3368351"/>
              <a:gd name="connsiteX1" fmla="*/ 499358 w 2171123"/>
              <a:gd name="connsiteY1" fmla="*/ 0 h 3368351"/>
              <a:gd name="connsiteX2" fmla="*/ 977005 w 2171123"/>
              <a:gd name="connsiteY2" fmla="*/ 0 h 3368351"/>
              <a:gd name="connsiteX3" fmla="*/ 1454652 w 2171123"/>
              <a:gd name="connsiteY3" fmla="*/ 0 h 3368351"/>
              <a:gd name="connsiteX4" fmla="*/ 2171123 w 2171123"/>
              <a:gd name="connsiteY4" fmla="*/ 0 h 3368351"/>
              <a:gd name="connsiteX5" fmla="*/ 2171123 w 2171123"/>
              <a:gd name="connsiteY5" fmla="*/ 595075 h 3368351"/>
              <a:gd name="connsiteX6" fmla="*/ 2171123 w 2171123"/>
              <a:gd name="connsiteY6" fmla="*/ 1156467 h 3368351"/>
              <a:gd name="connsiteX7" fmla="*/ 2171123 w 2171123"/>
              <a:gd name="connsiteY7" fmla="*/ 1717859 h 3368351"/>
              <a:gd name="connsiteX8" fmla="*/ 2171123 w 2171123"/>
              <a:gd name="connsiteY8" fmla="*/ 2279251 h 3368351"/>
              <a:gd name="connsiteX9" fmla="*/ 2171123 w 2171123"/>
              <a:gd name="connsiteY9" fmla="*/ 2773276 h 3368351"/>
              <a:gd name="connsiteX10" fmla="*/ 2171123 w 2171123"/>
              <a:gd name="connsiteY10" fmla="*/ 3368351 h 3368351"/>
              <a:gd name="connsiteX11" fmla="*/ 1650053 w 2171123"/>
              <a:gd name="connsiteY11" fmla="*/ 3368351 h 3368351"/>
              <a:gd name="connsiteX12" fmla="*/ 1063850 w 2171123"/>
              <a:gd name="connsiteY12" fmla="*/ 3368351 h 3368351"/>
              <a:gd name="connsiteX13" fmla="*/ 564492 w 2171123"/>
              <a:gd name="connsiteY13" fmla="*/ 3368351 h 3368351"/>
              <a:gd name="connsiteX14" fmla="*/ 0 w 2171123"/>
              <a:gd name="connsiteY14" fmla="*/ 3368351 h 3368351"/>
              <a:gd name="connsiteX15" fmla="*/ 0 w 2171123"/>
              <a:gd name="connsiteY15" fmla="*/ 2739592 h 3368351"/>
              <a:gd name="connsiteX16" fmla="*/ 0 w 2171123"/>
              <a:gd name="connsiteY16" fmla="*/ 2178200 h 3368351"/>
              <a:gd name="connsiteX17" fmla="*/ 0 w 2171123"/>
              <a:gd name="connsiteY17" fmla="*/ 1717859 h 3368351"/>
              <a:gd name="connsiteX18" fmla="*/ 0 w 2171123"/>
              <a:gd name="connsiteY18" fmla="*/ 1089100 h 3368351"/>
              <a:gd name="connsiteX19" fmla="*/ 0 w 2171123"/>
              <a:gd name="connsiteY19" fmla="*/ 0 h 336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71123" h="3368351" fill="none" extrusionOk="0">
                <a:moveTo>
                  <a:pt x="0" y="0"/>
                </a:moveTo>
                <a:cubicBezTo>
                  <a:pt x="245269" y="-36748"/>
                  <a:pt x="363128" y="4696"/>
                  <a:pt x="499358" y="0"/>
                </a:cubicBezTo>
                <a:cubicBezTo>
                  <a:pt x="635588" y="-4696"/>
                  <a:pt x="772639" y="19182"/>
                  <a:pt x="977005" y="0"/>
                </a:cubicBezTo>
                <a:cubicBezTo>
                  <a:pt x="1181371" y="-19182"/>
                  <a:pt x="1338611" y="41324"/>
                  <a:pt x="1454652" y="0"/>
                </a:cubicBezTo>
                <a:cubicBezTo>
                  <a:pt x="1570693" y="-41324"/>
                  <a:pt x="1950532" y="78465"/>
                  <a:pt x="2171123" y="0"/>
                </a:cubicBezTo>
                <a:cubicBezTo>
                  <a:pt x="2179082" y="121218"/>
                  <a:pt x="2160896" y="474829"/>
                  <a:pt x="2171123" y="595075"/>
                </a:cubicBezTo>
                <a:cubicBezTo>
                  <a:pt x="2181350" y="715321"/>
                  <a:pt x="2147790" y="947876"/>
                  <a:pt x="2171123" y="1156467"/>
                </a:cubicBezTo>
                <a:cubicBezTo>
                  <a:pt x="2194456" y="1365058"/>
                  <a:pt x="2164954" y="1514669"/>
                  <a:pt x="2171123" y="1717859"/>
                </a:cubicBezTo>
                <a:cubicBezTo>
                  <a:pt x="2177292" y="1921049"/>
                  <a:pt x="2126616" y="2051751"/>
                  <a:pt x="2171123" y="2279251"/>
                </a:cubicBezTo>
                <a:cubicBezTo>
                  <a:pt x="2215630" y="2506751"/>
                  <a:pt x="2144984" y="2658840"/>
                  <a:pt x="2171123" y="2773276"/>
                </a:cubicBezTo>
                <a:cubicBezTo>
                  <a:pt x="2197262" y="2887712"/>
                  <a:pt x="2128093" y="3173786"/>
                  <a:pt x="2171123" y="3368351"/>
                </a:cubicBezTo>
                <a:cubicBezTo>
                  <a:pt x="2013025" y="3428727"/>
                  <a:pt x="1776396" y="3345497"/>
                  <a:pt x="1650053" y="3368351"/>
                </a:cubicBezTo>
                <a:cubicBezTo>
                  <a:pt x="1523710" y="3391205"/>
                  <a:pt x="1334789" y="3364758"/>
                  <a:pt x="1063850" y="3368351"/>
                </a:cubicBezTo>
                <a:cubicBezTo>
                  <a:pt x="792911" y="3371944"/>
                  <a:pt x="791758" y="3321563"/>
                  <a:pt x="564492" y="3368351"/>
                </a:cubicBezTo>
                <a:cubicBezTo>
                  <a:pt x="337226" y="3415139"/>
                  <a:pt x="210784" y="3346655"/>
                  <a:pt x="0" y="3368351"/>
                </a:cubicBezTo>
                <a:cubicBezTo>
                  <a:pt x="-13964" y="3064201"/>
                  <a:pt x="24488" y="2903794"/>
                  <a:pt x="0" y="2739592"/>
                </a:cubicBezTo>
                <a:cubicBezTo>
                  <a:pt x="-24488" y="2575390"/>
                  <a:pt x="56552" y="2431784"/>
                  <a:pt x="0" y="2178200"/>
                </a:cubicBezTo>
                <a:cubicBezTo>
                  <a:pt x="-56552" y="1924616"/>
                  <a:pt x="23405" y="1833971"/>
                  <a:pt x="0" y="1717859"/>
                </a:cubicBezTo>
                <a:cubicBezTo>
                  <a:pt x="-23405" y="1601747"/>
                  <a:pt x="63313" y="1362554"/>
                  <a:pt x="0" y="1089100"/>
                </a:cubicBezTo>
                <a:cubicBezTo>
                  <a:pt x="-63313" y="815646"/>
                  <a:pt x="2781" y="415211"/>
                  <a:pt x="0" y="0"/>
                </a:cubicBezTo>
                <a:close/>
              </a:path>
              <a:path w="2171123" h="3368351" stroke="0" extrusionOk="0">
                <a:moveTo>
                  <a:pt x="0" y="0"/>
                </a:moveTo>
                <a:cubicBezTo>
                  <a:pt x="138223" y="-22108"/>
                  <a:pt x="387875" y="9669"/>
                  <a:pt x="499358" y="0"/>
                </a:cubicBezTo>
                <a:cubicBezTo>
                  <a:pt x="610841" y="-9669"/>
                  <a:pt x="795333" y="43575"/>
                  <a:pt x="1042139" y="0"/>
                </a:cubicBezTo>
                <a:cubicBezTo>
                  <a:pt x="1288945" y="-43575"/>
                  <a:pt x="1361883" y="17239"/>
                  <a:pt x="1519786" y="0"/>
                </a:cubicBezTo>
                <a:cubicBezTo>
                  <a:pt x="1677689" y="-17239"/>
                  <a:pt x="1953602" y="30372"/>
                  <a:pt x="2171123" y="0"/>
                </a:cubicBezTo>
                <a:cubicBezTo>
                  <a:pt x="2230767" y="260118"/>
                  <a:pt x="2138024" y="358362"/>
                  <a:pt x="2171123" y="527708"/>
                </a:cubicBezTo>
                <a:cubicBezTo>
                  <a:pt x="2204222" y="697054"/>
                  <a:pt x="2157042" y="943192"/>
                  <a:pt x="2171123" y="1122784"/>
                </a:cubicBezTo>
                <a:cubicBezTo>
                  <a:pt x="2185204" y="1302376"/>
                  <a:pt x="2157394" y="1612662"/>
                  <a:pt x="2171123" y="1751543"/>
                </a:cubicBezTo>
                <a:cubicBezTo>
                  <a:pt x="2184852" y="1890424"/>
                  <a:pt x="2156649" y="2127238"/>
                  <a:pt x="2171123" y="2245567"/>
                </a:cubicBezTo>
                <a:cubicBezTo>
                  <a:pt x="2185597" y="2363896"/>
                  <a:pt x="2157713" y="2592775"/>
                  <a:pt x="2171123" y="2739592"/>
                </a:cubicBezTo>
                <a:cubicBezTo>
                  <a:pt x="2184533" y="2886409"/>
                  <a:pt x="2168613" y="3108727"/>
                  <a:pt x="2171123" y="3368351"/>
                </a:cubicBezTo>
                <a:cubicBezTo>
                  <a:pt x="1950894" y="3391530"/>
                  <a:pt x="1795509" y="3327562"/>
                  <a:pt x="1693476" y="3368351"/>
                </a:cubicBezTo>
                <a:cubicBezTo>
                  <a:pt x="1591443" y="3409140"/>
                  <a:pt x="1333222" y="3307607"/>
                  <a:pt x="1150695" y="3368351"/>
                </a:cubicBezTo>
                <a:cubicBezTo>
                  <a:pt x="968168" y="3429095"/>
                  <a:pt x="830766" y="3313728"/>
                  <a:pt x="673048" y="3368351"/>
                </a:cubicBezTo>
                <a:cubicBezTo>
                  <a:pt x="515330" y="3422974"/>
                  <a:pt x="280968" y="3288308"/>
                  <a:pt x="0" y="3368351"/>
                </a:cubicBezTo>
                <a:cubicBezTo>
                  <a:pt x="-39756" y="3237884"/>
                  <a:pt x="10663" y="3102924"/>
                  <a:pt x="0" y="2840643"/>
                </a:cubicBezTo>
                <a:cubicBezTo>
                  <a:pt x="-10663" y="2578362"/>
                  <a:pt x="18884" y="2402921"/>
                  <a:pt x="0" y="2211884"/>
                </a:cubicBezTo>
                <a:cubicBezTo>
                  <a:pt x="-18884" y="2020847"/>
                  <a:pt x="31452" y="1791473"/>
                  <a:pt x="0" y="1583125"/>
                </a:cubicBezTo>
                <a:cubicBezTo>
                  <a:pt x="-31452" y="1374777"/>
                  <a:pt x="20688" y="1203509"/>
                  <a:pt x="0" y="954366"/>
                </a:cubicBezTo>
                <a:cubicBezTo>
                  <a:pt x="-20688" y="705223"/>
                  <a:pt x="46742" y="622580"/>
                  <a:pt x="0" y="494025"/>
                </a:cubicBezTo>
                <a:cubicBezTo>
                  <a:pt x="-46742" y="365470"/>
                  <a:pt x="30823" y="206208"/>
                  <a:pt x="0" y="0"/>
                </a:cubicBezTo>
                <a:close/>
              </a:path>
            </a:pathLst>
          </a:custGeom>
          <a:solidFill>
            <a:schemeClr val="bg1"/>
          </a:solidFill>
          <a:ln w="19050">
            <a:solidFill>
              <a:srgbClr val="00B050"/>
            </a:solidFill>
            <a:extLst>
              <a:ext uri="{C807C97D-BFC1-408E-A445-0C87EB9F89A2}">
                <ask:lineSketchStyleProps xmlns:ask="http://schemas.microsoft.com/office/drawing/2018/sketchyshapes" sd="4230362775">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32C00F-1571-4F43-8E3C-E05A377DCB6F}"/>
              </a:ext>
            </a:extLst>
          </p:cNvPr>
          <p:cNvSpPr/>
          <p:nvPr userDrawn="1"/>
        </p:nvSpPr>
        <p:spPr>
          <a:xfrm>
            <a:off x="5783803" y="1045145"/>
            <a:ext cx="3376921" cy="4188006"/>
          </a:xfrm>
          <a:prstGeom prst="rect">
            <a:avLst/>
          </a:prstGeom>
        </p:spPr>
        <p:txBody>
          <a:bodyPr wrap="square" numCol="1">
            <a:spAutoFit/>
          </a:bodyPr>
          <a:lstStyle/>
          <a:p>
            <a:pPr>
              <a:lnSpc>
                <a:spcPct val="107000"/>
              </a:lnSpc>
              <a:spcAft>
                <a:spcPts val="800"/>
              </a:spcAft>
            </a:pPr>
            <a:r>
              <a:rPr lang="en-US" sz="1100" dirty="0">
                <a:latin typeface="Verdana" panose="020B0604030504040204" pitchFamily="34" charset="0"/>
                <a:ea typeface="Verdana" panose="020B0604030504040204" pitchFamily="34" charset="0"/>
                <a:cs typeface="Verdana" panose="020B0604030504040204" pitchFamily="34" charset="0"/>
              </a:rPr>
              <a:t>for survival. Food webs are used as a tool to help explain the complex relationships that may be seen in an </a:t>
            </a:r>
            <a:r>
              <a:rPr lang="en-US" sz="1100" b="1" dirty="0">
                <a:latin typeface="Verdana" panose="020B0604030504040204" pitchFamily="34" charset="0"/>
                <a:ea typeface="Verdana" panose="020B0604030504040204" pitchFamily="34" charset="0"/>
                <a:cs typeface="Verdana" panose="020B0604030504040204" pitchFamily="34" charset="0"/>
              </a:rPr>
              <a:t>ecosystem</a:t>
            </a:r>
            <a:r>
              <a:rPr lang="en-US" sz="1100" b="0" dirty="0">
                <a:latin typeface="Verdana" panose="020B0604030504040204" pitchFamily="34" charset="0"/>
                <a:ea typeface="Verdana" panose="020B0604030504040204" pitchFamily="34" charset="0"/>
                <a:cs typeface="Verdana" panose="020B0604030504040204" pitchFamily="34" charset="0"/>
              </a:rPr>
              <a:t>.</a:t>
            </a:r>
          </a:p>
          <a:p>
            <a:pPr>
              <a:lnSpc>
                <a:spcPct val="107000"/>
              </a:lnSpc>
              <a:spcAft>
                <a:spcPts val="800"/>
              </a:spcAft>
            </a:pPr>
            <a:r>
              <a:rPr lang="en-US" sz="1100" dirty="0">
                <a:latin typeface="Verdana" panose="020B0604030504040204" pitchFamily="34" charset="0"/>
                <a:ea typeface="Verdana" panose="020B0604030504040204" pitchFamily="34" charset="0"/>
                <a:cs typeface="Verdana" panose="020B0604030504040204" pitchFamily="34" charset="0"/>
              </a:rPr>
              <a:t>Food webs illustrate the interactions between several different food chains in an ecosystem. </a:t>
            </a:r>
            <a:r>
              <a:rPr lang="en-US" sz="1100" b="1" dirty="0">
                <a:latin typeface="Verdana" panose="020B0604030504040204" pitchFamily="34" charset="0"/>
                <a:ea typeface="Verdana" panose="020B0604030504040204" pitchFamily="34" charset="0"/>
                <a:cs typeface="Verdana" panose="020B0604030504040204" pitchFamily="34" charset="0"/>
              </a:rPr>
              <a:t>Food chains </a:t>
            </a:r>
            <a:r>
              <a:rPr lang="en-US" sz="1100" dirty="0">
                <a:latin typeface="Verdana" panose="020B0604030504040204" pitchFamily="34" charset="0"/>
                <a:ea typeface="Verdana" panose="020B0604030504040204" pitchFamily="34" charset="0"/>
                <a:cs typeface="Verdana" panose="020B0604030504040204" pitchFamily="34" charset="0"/>
              </a:rPr>
              <a:t>illustrate the flow of energy as it moves through the ecosystem. This flow of energy is divided into categories called </a:t>
            </a:r>
            <a:r>
              <a:rPr lang="en-US" sz="1100" b="1" dirty="0">
                <a:latin typeface="Verdana" panose="020B0604030504040204" pitchFamily="34" charset="0"/>
                <a:ea typeface="Verdana" panose="020B0604030504040204" pitchFamily="34" charset="0"/>
                <a:cs typeface="Verdana" panose="020B0604030504040204" pitchFamily="34" charset="0"/>
              </a:rPr>
              <a:t>trophic levels</a:t>
            </a:r>
            <a:r>
              <a:rPr lang="en-US" sz="1100" dirty="0">
                <a:latin typeface="Verdana" panose="020B0604030504040204" pitchFamily="34" charset="0"/>
                <a:ea typeface="Verdana" panose="020B0604030504040204" pitchFamily="34" charset="0"/>
                <a:cs typeface="Verdana" panose="020B0604030504040204" pitchFamily="34" charset="0"/>
              </a:rPr>
              <a:t>.  The three basic levels are producers, consumers, and decomposers</a:t>
            </a:r>
            <a:r>
              <a:rPr lang="en-US" sz="1100" b="0" dirty="0">
                <a:latin typeface="Verdana" panose="020B0604030504040204" pitchFamily="34" charset="0"/>
                <a:ea typeface="Verdana" panose="020B0604030504040204" pitchFamily="34" charset="0"/>
                <a:cs typeface="Verdana" panose="020B0604030504040204" pitchFamily="34" charset="0"/>
              </a:rPr>
              <a:t>. </a:t>
            </a:r>
          </a:p>
          <a:p>
            <a:pPr marL="0" marR="0" lvl="0" indent="0" algn="l" defTabSz="457200" rtl="0" eaLnBrk="1" fontAlgn="auto" latinLnBrk="0" hangingPunct="1">
              <a:lnSpc>
                <a:spcPct val="107000"/>
              </a:lnSpc>
              <a:spcBef>
                <a:spcPts val="0"/>
              </a:spcBef>
              <a:spcAft>
                <a:spcPts val="800"/>
              </a:spcAft>
              <a:buClrTx/>
              <a:buSzTx/>
              <a:buFontTx/>
              <a:buNone/>
              <a:tabLst/>
              <a:defRPr/>
            </a:pPr>
            <a:r>
              <a:rPr lang="en-US" sz="1100" dirty="0">
                <a:latin typeface="Verdana" panose="020B0604030504040204" pitchFamily="34" charset="0"/>
                <a:ea typeface="Verdana" panose="020B0604030504040204" pitchFamily="34" charset="0"/>
                <a:cs typeface="Verdana" panose="020B0604030504040204" pitchFamily="34" charset="0"/>
              </a:rPr>
              <a:t>As energy is transferred from one trophic level to the next, only some of the energy transferred is used by the organism receiving it. This means that the energy available to pass on to the next trophic level is less than the one before it</a:t>
            </a:r>
            <a:r>
              <a:rPr lang="en-US" sz="1100" b="0" dirty="0">
                <a:latin typeface="Verdana" panose="020B0604030504040204" pitchFamily="34" charset="0"/>
                <a:ea typeface="Verdana" panose="020B0604030504040204" pitchFamily="34" charset="0"/>
                <a:cs typeface="Verdana" panose="020B0604030504040204" pitchFamily="34" charset="0"/>
              </a:rPr>
              <a:t>. </a:t>
            </a:r>
            <a:r>
              <a:rPr lang="en-US" sz="1100" dirty="0">
                <a:latin typeface="Verdana" panose="020B0604030504040204" pitchFamily="34" charset="0"/>
                <a:ea typeface="Verdana" panose="020B0604030504040204" pitchFamily="34" charset="0"/>
                <a:cs typeface="Verdana" panose="020B0604030504040204" pitchFamily="34" charset="0"/>
              </a:rPr>
              <a:t>Only about 10 percent of the energy that’s available in one trophic level ends up moving to the next trophic level</a:t>
            </a:r>
            <a:r>
              <a:rPr lang="en-US" sz="1100" b="0" dirty="0">
                <a:latin typeface="Verdana" panose="020B0604030504040204" pitchFamily="34" charset="0"/>
                <a:ea typeface="Verdana" panose="020B0604030504040204" pitchFamily="34" charset="0"/>
                <a:cs typeface="Verdana" panose="020B0604030504040204" pitchFamily="34" charset="0"/>
              </a:rPr>
              <a:t>. </a:t>
            </a:r>
          </a:p>
          <a:p>
            <a:pPr>
              <a:lnSpc>
                <a:spcPct val="107000"/>
              </a:lnSpc>
              <a:spcAft>
                <a:spcPts val="800"/>
              </a:spcAft>
            </a:pPr>
            <a:endParaRPr lang="en-US" sz="1100" b="0" dirty="0">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2" name="Table 2">
            <a:extLst>
              <a:ext uri="{FF2B5EF4-FFF2-40B4-BE49-F238E27FC236}">
                <a16:creationId xmlns:a16="http://schemas.microsoft.com/office/drawing/2014/main" id="{3016192A-01E5-4C6F-B216-5FBC0CB66E31}"/>
              </a:ext>
            </a:extLst>
          </p:cNvPr>
          <p:cNvGraphicFramePr>
            <a:graphicFrameLocks noGrp="1"/>
          </p:cNvGraphicFramePr>
          <p:nvPr userDrawn="1">
            <p:extLst>
              <p:ext uri="{D42A27DB-BD31-4B8C-83A1-F6EECF244321}">
                <p14:modId xmlns:p14="http://schemas.microsoft.com/office/powerpoint/2010/main" val="2422610714"/>
              </p:ext>
            </p:extLst>
          </p:nvPr>
        </p:nvGraphicFramePr>
        <p:xfrm>
          <a:off x="174171" y="1416827"/>
          <a:ext cx="2065877" cy="3260919"/>
        </p:xfrm>
        <a:graphic>
          <a:graphicData uri="http://schemas.openxmlformats.org/drawingml/2006/table">
            <a:tbl>
              <a:tblPr>
                <a:tableStyleId>{2D5ABB26-0587-4C30-8999-92F81FD0307C}</a:tableStyleId>
              </a:tblPr>
              <a:tblGrid>
                <a:gridCol w="2065877">
                  <a:extLst>
                    <a:ext uri="{9D8B030D-6E8A-4147-A177-3AD203B41FA5}">
                      <a16:colId xmlns:a16="http://schemas.microsoft.com/office/drawing/2014/main" val="3432592881"/>
                    </a:ext>
                  </a:extLst>
                </a:gridCol>
              </a:tblGrid>
              <a:tr h="1086973">
                <a:tc>
                  <a:txBody>
                    <a:bodyPr/>
                    <a:lstStyle/>
                    <a:p>
                      <a:r>
                        <a:rPr lang="en-US" sz="1200" dirty="0">
                          <a:latin typeface="Verdana" panose="020B0604030504040204" pitchFamily="34" charset="0"/>
                          <a:ea typeface="Verdana" panose="020B0604030504040204" pitchFamily="34" charset="0"/>
                          <a:cs typeface="Verdana" panose="020B0604030504040204" pitchFamily="34" charset="0"/>
                        </a:rPr>
                        <a:t>ecology</a:t>
                      </a:r>
                      <a:endPar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908185840"/>
                  </a:ext>
                </a:extLst>
              </a:tr>
              <a:tr h="1086973">
                <a:tc>
                  <a:txBody>
                    <a:bodyPr/>
                    <a:lstStyle/>
                    <a:p>
                      <a:r>
                        <a:rPr lang="en-US" sz="1200" dirty="0">
                          <a:latin typeface="Verdana" panose="020B0604030504040204" pitchFamily="34" charset="0"/>
                          <a:ea typeface="Verdana" panose="020B0604030504040204" pitchFamily="34" charset="0"/>
                          <a:cs typeface="Verdana" panose="020B0604030504040204" pitchFamily="34" charset="0"/>
                        </a:rPr>
                        <a:t>ecological interdependence </a:t>
                      </a:r>
                      <a:endPar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3556504523"/>
                  </a:ext>
                </a:extLst>
              </a:tr>
              <a:tr h="1086973">
                <a:tc>
                  <a:txBody>
                    <a:bodyPr/>
                    <a:lstStyle/>
                    <a:p>
                      <a:r>
                        <a:rPr lang="en-US" sz="1200" dirty="0">
                          <a:latin typeface="Verdana" panose="020B0604030504040204" pitchFamily="34" charset="0"/>
                          <a:ea typeface="Verdana" panose="020B0604030504040204" pitchFamily="34" charset="0"/>
                          <a:cs typeface="Verdana" panose="020B0604030504040204" pitchFamily="34" charset="0"/>
                        </a:rPr>
                        <a:t>food webs </a:t>
                      </a:r>
                      <a:endPar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4195646363"/>
                  </a:ext>
                </a:extLst>
              </a:tr>
            </a:tbl>
          </a:graphicData>
        </a:graphic>
      </p:graphicFrame>
      <p:pic>
        <p:nvPicPr>
          <p:cNvPr id="8" name="Picture 7">
            <a:extLst>
              <a:ext uri="{FF2B5EF4-FFF2-40B4-BE49-F238E27FC236}">
                <a16:creationId xmlns:a16="http://schemas.microsoft.com/office/drawing/2014/main" id="{3F34C477-BD4B-40A1-9867-E500229232F7}"/>
              </a:ext>
            </a:extLst>
          </p:cNvPr>
          <p:cNvPicPr>
            <a:picLocks noChangeAspect="1"/>
          </p:cNvPicPr>
          <p:nvPr userDrawn="1"/>
        </p:nvPicPr>
        <p:blipFill>
          <a:blip r:embed="rId2"/>
          <a:stretch>
            <a:fillRect/>
          </a:stretch>
        </p:blipFill>
        <p:spPr>
          <a:xfrm>
            <a:off x="1040085" y="1022686"/>
            <a:ext cx="221455" cy="247685"/>
          </a:xfrm>
          <a:prstGeom prst="rect">
            <a:avLst/>
          </a:prstGeom>
        </p:spPr>
      </p:pic>
    </p:spTree>
    <p:extLst>
      <p:ext uri="{BB962C8B-B14F-4D97-AF65-F5344CB8AC3E}">
        <p14:creationId xmlns:p14="http://schemas.microsoft.com/office/powerpoint/2010/main" val="109016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Read I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DA5A7BB-D5CE-4916-8F15-E74FF4423AD5}"/>
              </a:ext>
            </a:extLst>
          </p:cNvPr>
          <p:cNvSpPr/>
          <p:nvPr userDrawn="1"/>
        </p:nvSpPr>
        <p:spPr>
          <a:xfrm>
            <a:off x="2538026" y="1022686"/>
            <a:ext cx="3314733" cy="3801682"/>
          </a:xfrm>
          <a:prstGeom prst="rect">
            <a:avLst/>
          </a:prstGeom>
        </p:spPr>
        <p:txBody>
          <a:bodyPr wrap="square" numCol="1">
            <a:sp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lang="en-US" sz="1100" dirty="0">
                <a:latin typeface="Verdana" panose="020B0604030504040204" pitchFamily="34" charset="0"/>
                <a:ea typeface="Verdana" panose="020B0604030504040204" pitchFamily="34" charset="0"/>
                <a:cs typeface="Verdana" panose="020B0604030504040204" pitchFamily="34" charset="0"/>
              </a:rPr>
              <a:t>In addition to predator and prey relationships, other relationships exist in food webs. For example, </a:t>
            </a:r>
            <a:r>
              <a:rPr lang="en-US" sz="1100" b="1" dirty="0">
                <a:latin typeface="Verdana" panose="020B0604030504040204" pitchFamily="34" charset="0"/>
                <a:ea typeface="Verdana" panose="020B0604030504040204" pitchFamily="34" charset="0"/>
                <a:cs typeface="Verdana" panose="020B0604030504040204" pitchFamily="34" charset="0"/>
              </a:rPr>
              <a:t>mutualism </a:t>
            </a:r>
            <a:r>
              <a:rPr lang="en-US" sz="1100" dirty="0">
                <a:latin typeface="Verdana" panose="020B0604030504040204" pitchFamily="34" charset="0"/>
                <a:ea typeface="Verdana" panose="020B0604030504040204" pitchFamily="34" charset="0"/>
                <a:cs typeface="Verdana" panose="020B0604030504040204" pitchFamily="34" charset="0"/>
              </a:rPr>
              <a:t>is a relationship where both species benefit from their interaction with each other. One example of a mutualistic relationship is the bee and the flower. The bee gathers nectar from the flower and uses it to create honey for food. In the nectar-gathering process, pollen attaches to the body of the bee. When the bee visits the next flower, some pollen rubs off and pollinates the flower, thereby helping the flowers reproduce</a:t>
            </a:r>
            <a:r>
              <a:rPr lang="en-US" sz="1100" b="0" dirty="0">
                <a:latin typeface="Verdana" panose="020B0604030504040204" pitchFamily="34" charset="0"/>
                <a:ea typeface="Verdana" panose="020B0604030504040204" pitchFamily="34" charset="0"/>
                <a:cs typeface="Verdana" panose="020B0604030504040204" pitchFamily="34" charset="0"/>
              </a:rPr>
              <a:t>.</a:t>
            </a:r>
          </a:p>
          <a:p>
            <a:pPr>
              <a:lnSpc>
                <a:spcPct val="107000"/>
              </a:lnSpc>
              <a:spcAft>
                <a:spcPts val="800"/>
              </a:spcAft>
            </a:pPr>
            <a:r>
              <a:rPr lang="en-US" sz="1100" dirty="0">
                <a:latin typeface="Verdana" panose="020B0604030504040204" pitchFamily="34" charset="0"/>
                <a:ea typeface="Verdana" panose="020B0604030504040204" pitchFamily="34" charset="0"/>
                <a:cs typeface="Verdana" panose="020B0604030504040204" pitchFamily="34" charset="0"/>
              </a:rPr>
              <a:t>Another way organisms may interact in an ecosystem is through the </a:t>
            </a:r>
            <a:r>
              <a:rPr lang="en-US" sz="1100" b="1" dirty="0">
                <a:latin typeface="Verdana" panose="020B0604030504040204" pitchFamily="34" charset="0"/>
                <a:ea typeface="Verdana" panose="020B0604030504040204" pitchFamily="34" charset="0"/>
                <a:cs typeface="Verdana" panose="020B0604030504040204" pitchFamily="34" charset="0"/>
              </a:rPr>
              <a:t>habitat</a:t>
            </a:r>
            <a:r>
              <a:rPr lang="en-US" sz="1100" dirty="0">
                <a:latin typeface="Verdana" panose="020B0604030504040204" pitchFamily="34" charset="0"/>
                <a:ea typeface="Verdana" panose="020B0604030504040204" pitchFamily="34" charset="0"/>
                <a:cs typeface="Verdana" panose="020B0604030504040204" pitchFamily="34" charset="0"/>
              </a:rPr>
              <a:t> in which they live. Many animals create their own shelter, which in turn, creates habitats for other species. For example, when beavers build their dams, they create habitats for other species as well. Beavers construct</a:t>
            </a:r>
            <a:endParaRPr lang="en-US" sz="1100" b="0" dirty="0">
              <a:latin typeface="Verdana" panose="020B0604030504040204" pitchFamily="34" charset="0"/>
              <a:ea typeface="Verdana" panose="020B0604030504040204" pitchFamily="34" charset="0"/>
              <a:cs typeface="Verdana" panose="020B0604030504040204" pitchFamily="34" charset="0"/>
            </a:endParaRPr>
          </a:p>
        </p:txBody>
      </p:sp>
      <p:sp>
        <p:nvSpPr>
          <p:cNvPr id="10" name="TextBox 9">
            <a:extLst>
              <a:ext uri="{FF2B5EF4-FFF2-40B4-BE49-F238E27FC236}">
                <a16:creationId xmlns:a16="http://schemas.microsoft.com/office/drawing/2014/main" id="{3D79B420-71D0-40BB-AF50-F3492A2BB7DE}"/>
              </a:ext>
            </a:extLst>
          </p:cNvPr>
          <p:cNvSpPr txBox="1"/>
          <p:nvPr userDrawn="1"/>
        </p:nvSpPr>
        <p:spPr>
          <a:xfrm>
            <a:off x="3420208" y="415420"/>
            <a:ext cx="532374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latin typeface="Georgia" panose="02040502050405020303" pitchFamily="18" charset="0"/>
              </a:rPr>
              <a:t>Food Webs – Part 2</a:t>
            </a:r>
          </a:p>
        </p:txBody>
      </p:sp>
      <p:sp>
        <p:nvSpPr>
          <p:cNvPr id="6" name="Rectangle 5">
            <a:extLst>
              <a:ext uri="{FF2B5EF4-FFF2-40B4-BE49-F238E27FC236}">
                <a16:creationId xmlns:a16="http://schemas.microsoft.com/office/drawing/2014/main" id="{4259C846-8FB2-44C4-A3B9-09ED1F1AA445}"/>
              </a:ext>
            </a:extLst>
          </p:cNvPr>
          <p:cNvSpPr/>
          <p:nvPr userDrawn="1"/>
        </p:nvSpPr>
        <p:spPr>
          <a:xfrm>
            <a:off x="5616915" y="1028700"/>
            <a:ext cx="3314733" cy="3360856"/>
          </a:xfrm>
          <a:prstGeom prst="rect">
            <a:avLst/>
          </a:prstGeom>
        </p:spPr>
        <p:txBody>
          <a:bodyPr wrap="square" numCol="1">
            <a:spAutoFit/>
          </a:bodyPr>
          <a:lstStyle/>
          <a:p>
            <a:pPr marL="228600" marR="0" lvl="0" indent="0" algn="l" defTabSz="457200" rtl="0" eaLnBrk="1" fontAlgn="auto" latinLnBrk="0" hangingPunct="1">
              <a:lnSpc>
                <a:spcPct val="107000"/>
              </a:lnSpc>
              <a:spcBef>
                <a:spcPts val="0"/>
              </a:spcBef>
              <a:spcAft>
                <a:spcPts val="800"/>
              </a:spcAft>
              <a:buClrTx/>
              <a:buSzTx/>
              <a:buFontTx/>
              <a:buNone/>
              <a:tabLst/>
              <a:defRPr/>
            </a:pPr>
            <a:r>
              <a:rPr lang="en-US" sz="1100" dirty="0">
                <a:latin typeface="Verdana" panose="020B0604030504040204" pitchFamily="34" charset="0"/>
                <a:ea typeface="Verdana" panose="020B0604030504040204" pitchFamily="34" charset="0"/>
                <a:cs typeface="Verdana" panose="020B0604030504040204" pitchFamily="34" charset="0"/>
              </a:rPr>
              <a:t>their dams in streams, creating a slow-moving pool of water. This slow-moving water allows species of fish and plant life that cannot live in fast-moving water to survive, which provides the beavers with more to eat. In addition, the creation of a slow-moving body of water allows nutrients to settle that would otherwise wash downstream.</a:t>
            </a:r>
          </a:p>
          <a:p>
            <a:pPr marL="228600" indent="0">
              <a:lnSpc>
                <a:spcPct val="107000"/>
              </a:lnSpc>
              <a:spcAft>
                <a:spcPts val="800"/>
              </a:spcAft>
            </a:pPr>
            <a:r>
              <a:rPr lang="en-US" sz="1100" dirty="0">
                <a:latin typeface="Verdana" panose="020B0604030504040204" pitchFamily="34" charset="0"/>
                <a:ea typeface="Verdana" panose="020B0604030504040204" pitchFamily="34" charset="0"/>
                <a:cs typeface="Verdana" panose="020B0604030504040204" pitchFamily="34" charset="0"/>
              </a:rPr>
              <a:t>Food webs are complex and can represent a small habitat, a large ecosystem, or an entire biome. The relationships between the organisms are also complex, and the population of one organism can ultimately affect the survival of another. </a:t>
            </a:r>
          </a:p>
          <a:p>
            <a:pPr marL="0" indent="0" defTabSz="1005840">
              <a:lnSpc>
                <a:spcPct val="107000"/>
              </a:lnSpc>
              <a:spcAft>
                <a:spcPts val="880"/>
              </a:spcAft>
            </a:pPr>
            <a:endParaRPr lang="en-US" sz="1100" dirty="0">
              <a:solidFill>
                <a:prstClr val="black"/>
              </a:solidFill>
              <a:latin typeface="Verdana" panose="020B0604030504040204" pitchFamily="34" charset="0"/>
              <a:ea typeface="Verdana" panose="020B060403050404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30BAB96E-9FF9-417E-ABD8-1446078A6895}"/>
              </a:ext>
            </a:extLst>
          </p:cNvPr>
          <p:cNvSpPr txBox="1"/>
          <p:nvPr userDrawn="1"/>
        </p:nvSpPr>
        <p:spPr>
          <a:xfrm>
            <a:off x="0" y="70042"/>
            <a:ext cx="2552972" cy="1200329"/>
          </a:xfrm>
          <a:prstGeom prst="rect">
            <a:avLst/>
          </a:prstGeom>
          <a:noFill/>
        </p:spPr>
        <p:txBody>
          <a:bodyPr wrap="square" rtlCol="0">
            <a:spAutoFit/>
          </a:bodyPr>
          <a:lstStyle/>
          <a:p>
            <a:pPr defTabSz="1005840"/>
            <a:r>
              <a:rPr lang="en-US" sz="1200" dirty="0">
                <a:solidFill>
                  <a:prstClr val="black"/>
                </a:solidFill>
                <a:latin typeface="Verdana" panose="020B0604030504040204" pitchFamily="34" charset="0"/>
                <a:ea typeface="Verdana" panose="020B0604030504040204" pitchFamily="34" charset="0"/>
              </a:rPr>
              <a:t>Read Part 2. Jot down notes and drawings that will help you remember the meanings of these words. You can use the sketch/scribble button on the toolbar. </a:t>
            </a:r>
          </a:p>
        </p:txBody>
      </p:sp>
      <p:sp>
        <p:nvSpPr>
          <p:cNvPr id="11" name="Rectangle 10">
            <a:extLst>
              <a:ext uri="{FF2B5EF4-FFF2-40B4-BE49-F238E27FC236}">
                <a16:creationId xmlns:a16="http://schemas.microsoft.com/office/drawing/2014/main" id="{996335F9-40E7-4FF3-A429-5242EA46A910}"/>
              </a:ext>
            </a:extLst>
          </p:cNvPr>
          <p:cNvSpPr/>
          <p:nvPr userDrawn="1"/>
        </p:nvSpPr>
        <p:spPr>
          <a:xfrm>
            <a:off x="117987" y="1371600"/>
            <a:ext cx="2171123" cy="3368351"/>
          </a:xfrm>
          <a:custGeom>
            <a:avLst/>
            <a:gdLst>
              <a:gd name="connsiteX0" fmla="*/ 0 w 2171123"/>
              <a:gd name="connsiteY0" fmla="*/ 0 h 3368351"/>
              <a:gd name="connsiteX1" fmla="*/ 499358 w 2171123"/>
              <a:gd name="connsiteY1" fmla="*/ 0 h 3368351"/>
              <a:gd name="connsiteX2" fmla="*/ 977005 w 2171123"/>
              <a:gd name="connsiteY2" fmla="*/ 0 h 3368351"/>
              <a:gd name="connsiteX3" fmla="*/ 1454652 w 2171123"/>
              <a:gd name="connsiteY3" fmla="*/ 0 h 3368351"/>
              <a:gd name="connsiteX4" fmla="*/ 2171123 w 2171123"/>
              <a:gd name="connsiteY4" fmla="*/ 0 h 3368351"/>
              <a:gd name="connsiteX5" fmla="*/ 2171123 w 2171123"/>
              <a:gd name="connsiteY5" fmla="*/ 595075 h 3368351"/>
              <a:gd name="connsiteX6" fmla="*/ 2171123 w 2171123"/>
              <a:gd name="connsiteY6" fmla="*/ 1156467 h 3368351"/>
              <a:gd name="connsiteX7" fmla="*/ 2171123 w 2171123"/>
              <a:gd name="connsiteY7" fmla="*/ 1717859 h 3368351"/>
              <a:gd name="connsiteX8" fmla="*/ 2171123 w 2171123"/>
              <a:gd name="connsiteY8" fmla="*/ 2279251 h 3368351"/>
              <a:gd name="connsiteX9" fmla="*/ 2171123 w 2171123"/>
              <a:gd name="connsiteY9" fmla="*/ 2773276 h 3368351"/>
              <a:gd name="connsiteX10" fmla="*/ 2171123 w 2171123"/>
              <a:gd name="connsiteY10" fmla="*/ 3368351 h 3368351"/>
              <a:gd name="connsiteX11" fmla="*/ 1650053 w 2171123"/>
              <a:gd name="connsiteY11" fmla="*/ 3368351 h 3368351"/>
              <a:gd name="connsiteX12" fmla="*/ 1063850 w 2171123"/>
              <a:gd name="connsiteY12" fmla="*/ 3368351 h 3368351"/>
              <a:gd name="connsiteX13" fmla="*/ 564492 w 2171123"/>
              <a:gd name="connsiteY13" fmla="*/ 3368351 h 3368351"/>
              <a:gd name="connsiteX14" fmla="*/ 0 w 2171123"/>
              <a:gd name="connsiteY14" fmla="*/ 3368351 h 3368351"/>
              <a:gd name="connsiteX15" fmla="*/ 0 w 2171123"/>
              <a:gd name="connsiteY15" fmla="*/ 2739592 h 3368351"/>
              <a:gd name="connsiteX16" fmla="*/ 0 w 2171123"/>
              <a:gd name="connsiteY16" fmla="*/ 2178200 h 3368351"/>
              <a:gd name="connsiteX17" fmla="*/ 0 w 2171123"/>
              <a:gd name="connsiteY17" fmla="*/ 1717859 h 3368351"/>
              <a:gd name="connsiteX18" fmla="*/ 0 w 2171123"/>
              <a:gd name="connsiteY18" fmla="*/ 1089100 h 3368351"/>
              <a:gd name="connsiteX19" fmla="*/ 0 w 2171123"/>
              <a:gd name="connsiteY19" fmla="*/ 0 h 336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71123" h="3368351" fill="none" extrusionOk="0">
                <a:moveTo>
                  <a:pt x="0" y="0"/>
                </a:moveTo>
                <a:cubicBezTo>
                  <a:pt x="245269" y="-36748"/>
                  <a:pt x="363128" y="4696"/>
                  <a:pt x="499358" y="0"/>
                </a:cubicBezTo>
                <a:cubicBezTo>
                  <a:pt x="635588" y="-4696"/>
                  <a:pt x="772639" y="19182"/>
                  <a:pt x="977005" y="0"/>
                </a:cubicBezTo>
                <a:cubicBezTo>
                  <a:pt x="1181371" y="-19182"/>
                  <a:pt x="1338611" y="41324"/>
                  <a:pt x="1454652" y="0"/>
                </a:cubicBezTo>
                <a:cubicBezTo>
                  <a:pt x="1570693" y="-41324"/>
                  <a:pt x="1950532" y="78465"/>
                  <a:pt x="2171123" y="0"/>
                </a:cubicBezTo>
                <a:cubicBezTo>
                  <a:pt x="2179082" y="121218"/>
                  <a:pt x="2160896" y="474829"/>
                  <a:pt x="2171123" y="595075"/>
                </a:cubicBezTo>
                <a:cubicBezTo>
                  <a:pt x="2181350" y="715321"/>
                  <a:pt x="2147790" y="947876"/>
                  <a:pt x="2171123" y="1156467"/>
                </a:cubicBezTo>
                <a:cubicBezTo>
                  <a:pt x="2194456" y="1365058"/>
                  <a:pt x="2164954" y="1514669"/>
                  <a:pt x="2171123" y="1717859"/>
                </a:cubicBezTo>
                <a:cubicBezTo>
                  <a:pt x="2177292" y="1921049"/>
                  <a:pt x="2126616" y="2051751"/>
                  <a:pt x="2171123" y="2279251"/>
                </a:cubicBezTo>
                <a:cubicBezTo>
                  <a:pt x="2215630" y="2506751"/>
                  <a:pt x="2144984" y="2658840"/>
                  <a:pt x="2171123" y="2773276"/>
                </a:cubicBezTo>
                <a:cubicBezTo>
                  <a:pt x="2197262" y="2887712"/>
                  <a:pt x="2128093" y="3173786"/>
                  <a:pt x="2171123" y="3368351"/>
                </a:cubicBezTo>
                <a:cubicBezTo>
                  <a:pt x="2013025" y="3428727"/>
                  <a:pt x="1776396" y="3345497"/>
                  <a:pt x="1650053" y="3368351"/>
                </a:cubicBezTo>
                <a:cubicBezTo>
                  <a:pt x="1523710" y="3391205"/>
                  <a:pt x="1334789" y="3364758"/>
                  <a:pt x="1063850" y="3368351"/>
                </a:cubicBezTo>
                <a:cubicBezTo>
                  <a:pt x="792911" y="3371944"/>
                  <a:pt x="791758" y="3321563"/>
                  <a:pt x="564492" y="3368351"/>
                </a:cubicBezTo>
                <a:cubicBezTo>
                  <a:pt x="337226" y="3415139"/>
                  <a:pt x="210784" y="3346655"/>
                  <a:pt x="0" y="3368351"/>
                </a:cubicBezTo>
                <a:cubicBezTo>
                  <a:pt x="-13964" y="3064201"/>
                  <a:pt x="24488" y="2903794"/>
                  <a:pt x="0" y="2739592"/>
                </a:cubicBezTo>
                <a:cubicBezTo>
                  <a:pt x="-24488" y="2575390"/>
                  <a:pt x="56552" y="2431784"/>
                  <a:pt x="0" y="2178200"/>
                </a:cubicBezTo>
                <a:cubicBezTo>
                  <a:pt x="-56552" y="1924616"/>
                  <a:pt x="23405" y="1833971"/>
                  <a:pt x="0" y="1717859"/>
                </a:cubicBezTo>
                <a:cubicBezTo>
                  <a:pt x="-23405" y="1601747"/>
                  <a:pt x="63313" y="1362554"/>
                  <a:pt x="0" y="1089100"/>
                </a:cubicBezTo>
                <a:cubicBezTo>
                  <a:pt x="-63313" y="815646"/>
                  <a:pt x="2781" y="415211"/>
                  <a:pt x="0" y="0"/>
                </a:cubicBezTo>
                <a:close/>
              </a:path>
              <a:path w="2171123" h="3368351" stroke="0" extrusionOk="0">
                <a:moveTo>
                  <a:pt x="0" y="0"/>
                </a:moveTo>
                <a:cubicBezTo>
                  <a:pt x="138223" y="-22108"/>
                  <a:pt x="387875" y="9669"/>
                  <a:pt x="499358" y="0"/>
                </a:cubicBezTo>
                <a:cubicBezTo>
                  <a:pt x="610841" y="-9669"/>
                  <a:pt x="795333" y="43575"/>
                  <a:pt x="1042139" y="0"/>
                </a:cubicBezTo>
                <a:cubicBezTo>
                  <a:pt x="1288945" y="-43575"/>
                  <a:pt x="1361883" y="17239"/>
                  <a:pt x="1519786" y="0"/>
                </a:cubicBezTo>
                <a:cubicBezTo>
                  <a:pt x="1677689" y="-17239"/>
                  <a:pt x="1953602" y="30372"/>
                  <a:pt x="2171123" y="0"/>
                </a:cubicBezTo>
                <a:cubicBezTo>
                  <a:pt x="2230767" y="260118"/>
                  <a:pt x="2138024" y="358362"/>
                  <a:pt x="2171123" y="527708"/>
                </a:cubicBezTo>
                <a:cubicBezTo>
                  <a:pt x="2204222" y="697054"/>
                  <a:pt x="2157042" y="943192"/>
                  <a:pt x="2171123" y="1122784"/>
                </a:cubicBezTo>
                <a:cubicBezTo>
                  <a:pt x="2185204" y="1302376"/>
                  <a:pt x="2157394" y="1612662"/>
                  <a:pt x="2171123" y="1751543"/>
                </a:cubicBezTo>
                <a:cubicBezTo>
                  <a:pt x="2184852" y="1890424"/>
                  <a:pt x="2156649" y="2127238"/>
                  <a:pt x="2171123" y="2245567"/>
                </a:cubicBezTo>
                <a:cubicBezTo>
                  <a:pt x="2185597" y="2363896"/>
                  <a:pt x="2157713" y="2592775"/>
                  <a:pt x="2171123" y="2739592"/>
                </a:cubicBezTo>
                <a:cubicBezTo>
                  <a:pt x="2184533" y="2886409"/>
                  <a:pt x="2168613" y="3108727"/>
                  <a:pt x="2171123" y="3368351"/>
                </a:cubicBezTo>
                <a:cubicBezTo>
                  <a:pt x="1950894" y="3391530"/>
                  <a:pt x="1795509" y="3327562"/>
                  <a:pt x="1693476" y="3368351"/>
                </a:cubicBezTo>
                <a:cubicBezTo>
                  <a:pt x="1591443" y="3409140"/>
                  <a:pt x="1333222" y="3307607"/>
                  <a:pt x="1150695" y="3368351"/>
                </a:cubicBezTo>
                <a:cubicBezTo>
                  <a:pt x="968168" y="3429095"/>
                  <a:pt x="830766" y="3313728"/>
                  <a:pt x="673048" y="3368351"/>
                </a:cubicBezTo>
                <a:cubicBezTo>
                  <a:pt x="515330" y="3422974"/>
                  <a:pt x="280968" y="3288308"/>
                  <a:pt x="0" y="3368351"/>
                </a:cubicBezTo>
                <a:cubicBezTo>
                  <a:pt x="-39756" y="3237884"/>
                  <a:pt x="10663" y="3102924"/>
                  <a:pt x="0" y="2840643"/>
                </a:cubicBezTo>
                <a:cubicBezTo>
                  <a:pt x="-10663" y="2578362"/>
                  <a:pt x="18884" y="2402921"/>
                  <a:pt x="0" y="2211884"/>
                </a:cubicBezTo>
                <a:cubicBezTo>
                  <a:pt x="-18884" y="2020847"/>
                  <a:pt x="31452" y="1791473"/>
                  <a:pt x="0" y="1583125"/>
                </a:cubicBezTo>
                <a:cubicBezTo>
                  <a:pt x="-31452" y="1374777"/>
                  <a:pt x="20688" y="1203509"/>
                  <a:pt x="0" y="954366"/>
                </a:cubicBezTo>
                <a:cubicBezTo>
                  <a:pt x="-20688" y="705223"/>
                  <a:pt x="46742" y="622580"/>
                  <a:pt x="0" y="494025"/>
                </a:cubicBezTo>
                <a:cubicBezTo>
                  <a:pt x="-46742" y="365470"/>
                  <a:pt x="30823" y="206208"/>
                  <a:pt x="0" y="0"/>
                </a:cubicBezTo>
                <a:close/>
              </a:path>
            </a:pathLst>
          </a:custGeom>
          <a:solidFill>
            <a:schemeClr val="bg1"/>
          </a:solidFill>
          <a:ln w="19050">
            <a:solidFill>
              <a:srgbClr val="00B050"/>
            </a:solidFill>
            <a:extLst>
              <a:ext uri="{C807C97D-BFC1-408E-A445-0C87EB9F89A2}">
                <ask:lineSketchStyleProps xmlns:ask="http://schemas.microsoft.com/office/drawing/2018/sketchyshapes" sd="4230362775">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Table 2">
            <a:extLst>
              <a:ext uri="{FF2B5EF4-FFF2-40B4-BE49-F238E27FC236}">
                <a16:creationId xmlns:a16="http://schemas.microsoft.com/office/drawing/2014/main" id="{DCD26871-1407-4818-A68B-D2EC9D79A588}"/>
              </a:ext>
            </a:extLst>
          </p:cNvPr>
          <p:cNvGraphicFramePr>
            <a:graphicFrameLocks noGrp="1"/>
          </p:cNvGraphicFramePr>
          <p:nvPr userDrawn="1">
            <p:extLst>
              <p:ext uri="{D42A27DB-BD31-4B8C-83A1-F6EECF244321}">
                <p14:modId xmlns:p14="http://schemas.microsoft.com/office/powerpoint/2010/main" val="1111514000"/>
              </p:ext>
            </p:extLst>
          </p:nvPr>
        </p:nvGraphicFramePr>
        <p:xfrm>
          <a:off x="174171" y="1416827"/>
          <a:ext cx="2065877" cy="3260919"/>
        </p:xfrm>
        <a:graphic>
          <a:graphicData uri="http://schemas.openxmlformats.org/drawingml/2006/table">
            <a:tbl>
              <a:tblPr>
                <a:tableStyleId>{2D5ABB26-0587-4C30-8999-92F81FD0307C}</a:tableStyleId>
              </a:tblPr>
              <a:tblGrid>
                <a:gridCol w="2065877">
                  <a:extLst>
                    <a:ext uri="{9D8B030D-6E8A-4147-A177-3AD203B41FA5}">
                      <a16:colId xmlns:a16="http://schemas.microsoft.com/office/drawing/2014/main" val="3432592881"/>
                    </a:ext>
                  </a:extLst>
                </a:gridCol>
              </a:tblGrid>
              <a:tr h="1086973">
                <a:tc>
                  <a:txBody>
                    <a:bodyPr/>
                    <a:lstStyle/>
                    <a:p>
                      <a:r>
                        <a:rPr lang="en-US" sz="1200" dirty="0">
                          <a:latin typeface="Verdana" panose="020B0604030504040204" pitchFamily="34" charset="0"/>
                          <a:ea typeface="Verdana" panose="020B0604030504040204" pitchFamily="34" charset="0"/>
                          <a:cs typeface="Verdana" panose="020B0604030504040204" pitchFamily="34" charset="0"/>
                        </a:rPr>
                        <a:t>predator/prey </a:t>
                      </a:r>
                      <a:endPar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908185840"/>
                  </a:ext>
                </a:extLst>
              </a:tr>
              <a:tr h="1086973">
                <a:tc>
                  <a:txBody>
                    <a:bodyPr/>
                    <a:lstStyle/>
                    <a:p>
                      <a:r>
                        <a:rPr lang="en-US" sz="1200" dirty="0">
                          <a:latin typeface="Verdana" panose="020B0604030504040204" pitchFamily="34" charset="0"/>
                          <a:ea typeface="Verdana" panose="020B0604030504040204" pitchFamily="34" charset="0"/>
                          <a:cs typeface="Verdana" panose="020B0604030504040204" pitchFamily="34" charset="0"/>
                        </a:rPr>
                        <a:t>mutualism </a:t>
                      </a:r>
                      <a:endPar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3556504523"/>
                  </a:ext>
                </a:extLst>
              </a:tr>
              <a:tr h="1086973">
                <a:tc>
                  <a:txBody>
                    <a:bodyPr/>
                    <a:lstStyle/>
                    <a:p>
                      <a:r>
                        <a:rPr lang="en-US" sz="1200" dirty="0">
                          <a:latin typeface="Verdana" panose="020B0604030504040204" pitchFamily="34" charset="0"/>
                          <a:ea typeface="Verdana" panose="020B0604030504040204" pitchFamily="34" charset="0"/>
                          <a:cs typeface="Verdana" panose="020B0604030504040204" pitchFamily="34" charset="0"/>
                        </a:rPr>
                        <a:t> </a:t>
                      </a:r>
                      <a:endPar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4195646363"/>
                  </a:ext>
                </a:extLst>
              </a:tr>
            </a:tbl>
          </a:graphicData>
        </a:graphic>
      </p:graphicFrame>
      <p:pic>
        <p:nvPicPr>
          <p:cNvPr id="13" name="Picture 12">
            <a:extLst>
              <a:ext uri="{FF2B5EF4-FFF2-40B4-BE49-F238E27FC236}">
                <a16:creationId xmlns:a16="http://schemas.microsoft.com/office/drawing/2014/main" id="{7D4E22B7-69B0-46B3-A29B-FA57B21BCB00}"/>
              </a:ext>
            </a:extLst>
          </p:cNvPr>
          <p:cNvPicPr>
            <a:picLocks noChangeAspect="1"/>
          </p:cNvPicPr>
          <p:nvPr userDrawn="1"/>
        </p:nvPicPr>
        <p:blipFill>
          <a:blip r:embed="rId2"/>
          <a:stretch>
            <a:fillRect/>
          </a:stretch>
        </p:blipFill>
        <p:spPr>
          <a:xfrm>
            <a:off x="1040085" y="1022686"/>
            <a:ext cx="221455" cy="247685"/>
          </a:xfrm>
          <a:prstGeom prst="rect">
            <a:avLst/>
          </a:prstGeom>
        </p:spPr>
      </p:pic>
    </p:spTree>
    <p:extLst>
      <p:ext uri="{BB962C8B-B14F-4D97-AF65-F5344CB8AC3E}">
        <p14:creationId xmlns:p14="http://schemas.microsoft.com/office/powerpoint/2010/main" val="1427180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Read I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B2CBDA2-C03A-4563-8DF3-4565A57CD73A}"/>
              </a:ext>
            </a:extLst>
          </p:cNvPr>
          <p:cNvSpPr txBox="1"/>
          <p:nvPr userDrawn="1"/>
        </p:nvSpPr>
        <p:spPr>
          <a:xfrm>
            <a:off x="3420208" y="415420"/>
            <a:ext cx="532374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latin typeface="Georgia" panose="02040502050405020303" pitchFamily="18" charset="0"/>
              </a:rPr>
              <a:t>Food Webs – Questions</a:t>
            </a:r>
          </a:p>
        </p:txBody>
      </p:sp>
      <p:sp>
        <p:nvSpPr>
          <p:cNvPr id="18" name="TextBox 17">
            <a:extLst>
              <a:ext uri="{FF2B5EF4-FFF2-40B4-BE49-F238E27FC236}">
                <a16:creationId xmlns:a16="http://schemas.microsoft.com/office/drawing/2014/main" id="{CDBCCD8B-B1CA-470E-A1AF-C2C72C87CC28}"/>
              </a:ext>
            </a:extLst>
          </p:cNvPr>
          <p:cNvSpPr txBox="1"/>
          <p:nvPr userDrawn="1"/>
        </p:nvSpPr>
        <p:spPr>
          <a:xfrm>
            <a:off x="0" y="0"/>
            <a:ext cx="1484702" cy="2954655"/>
          </a:xfrm>
          <a:prstGeom prst="rect">
            <a:avLst/>
          </a:prstGeom>
          <a:noFill/>
        </p:spPr>
        <p:txBody>
          <a:bodyPr wrap="none" rtlCol="0">
            <a:spAutoFit/>
          </a:bodyPr>
          <a:lstStyle/>
          <a:p>
            <a:r>
              <a:rPr lang="en-US" sz="1200" b="1" dirty="0">
                <a:latin typeface="Verdana" panose="020B0604030504040204" pitchFamily="34" charset="0"/>
                <a:ea typeface="Verdana" panose="020B0604030504040204" pitchFamily="34" charset="0"/>
                <a:cs typeface="Verdana" panose="020B0604030504040204" pitchFamily="34" charset="0"/>
              </a:rPr>
              <a:t>Your</a:t>
            </a:r>
            <a:r>
              <a:rPr lang="en-US" dirty="0">
                <a:latin typeface="Verdana" panose="020B0604030504040204" pitchFamily="34" charset="0"/>
                <a:ea typeface="Verdana" panose="020B0604030504040204" pitchFamily="34" charset="0"/>
                <a:cs typeface="Verdana" panose="020B0604030504040204" pitchFamily="34" charset="0"/>
              </a:rPr>
              <a:t> </a:t>
            </a:r>
            <a:r>
              <a:rPr lang="en-US" sz="1200" b="1" dirty="0">
                <a:latin typeface="Verdana" panose="020B0604030504040204" pitchFamily="34" charset="0"/>
                <a:ea typeface="Verdana" panose="020B0604030504040204" pitchFamily="34" charset="0"/>
                <a:cs typeface="Verdana" panose="020B0604030504040204" pitchFamily="34" charset="0"/>
              </a:rPr>
              <a:t>Answers</a:t>
            </a:r>
            <a:r>
              <a:rPr lang="en-US" sz="1200" dirty="0">
                <a:latin typeface="Verdana" panose="020B0604030504040204" pitchFamily="34" charset="0"/>
                <a:ea typeface="Verdana" panose="020B0604030504040204" pitchFamily="34" charset="0"/>
                <a:cs typeface="Verdana" panose="020B0604030504040204" pitchFamily="34" charset="0"/>
              </a:rPr>
              <a:t>:</a:t>
            </a: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1.</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2.</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3.</a:t>
            </a: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p:txBody>
      </p:sp>
      <p:sp>
        <p:nvSpPr>
          <p:cNvPr id="12" name="Rectangle 11">
            <a:extLst>
              <a:ext uri="{FF2B5EF4-FFF2-40B4-BE49-F238E27FC236}">
                <a16:creationId xmlns:a16="http://schemas.microsoft.com/office/drawing/2014/main" id="{ECBF39C4-1A46-4B54-BEEA-CB7389E7FB2D}"/>
              </a:ext>
            </a:extLst>
          </p:cNvPr>
          <p:cNvSpPr/>
          <p:nvPr userDrawn="1"/>
        </p:nvSpPr>
        <p:spPr>
          <a:xfrm>
            <a:off x="248478" y="417394"/>
            <a:ext cx="2017644" cy="2387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 name="TextBox 1">
            <a:extLst>
              <a:ext uri="{FF2B5EF4-FFF2-40B4-BE49-F238E27FC236}">
                <a16:creationId xmlns:a16="http://schemas.microsoft.com/office/drawing/2014/main" id="{18E7F317-73F5-44CC-B58E-A6B4B7CA0E98}"/>
              </a:ext>
            </a:extLst>
          </p:cNvPr>
          <p:cNvSpPr txBox="1"/>
          <p:nvPr userDrawn="1"/>
        </p:nvSpPr>
        <p:spPr>
          <a:xfrm>
            <a:off x="2543894" y="1153070"/>
            <a:ext cx="3208171" cy="646331"/>
          </a:xfrm>
          <a:prstGeom prst="rect">
            <a:avLst/>
          </a:prstGeom>
          <a:noFill/>
        </p:spPr>
        <p:txBody>
          <a:bodyPr wrap="square" rtlCol="0">
            <a:spAutoFit/>
          </a:bodyPr>
          <a:lstStyle/>
          <a:p>
            <a:pPr marL="228600" indent="-228600" defTabSz="1005840">
              <a:buFont typeface="+mj-lt"/>
              <a:buAutoNum type="arabicPeriod"/>
            </a:pPr>
            <a:r>
              <a:rPr lang="en-US" sz="1100" dirty="0">
                <a:solidFill>
                  <a:prstClr val="black"/>
                </a:solidFill>
                <a:latin typeface="Verdana" panose="020B0604030504040204" pitchFamily="34" charset="0"/>
                <a:ea typeface="Verdana" panose="020B0604030504040204" pitchFamily="34" charset="0"/>
              </a:rPr>
              <a:t>T</a:t>
            </a:r>
            <a:r>
              <a:rPr lang="en-US" sz="1200" dirty="0">
                <a:solidFill>
                  <a:prstClr val="black"/>
                </a:solidFill>
                <a:latin typeface="Verdana" panose="020B0604030504040204" pitchFamily="34" charset="0"/>
                <a:ea typeface="Verdana" panose="020B0604030504040204" pitchFamily="34" charset="0"/>
              </a:rPr>
              <a:t>he study of relationships between different organisms and their surroundings is called _____.</a:t>
            </a:r>
          </a:p>
        </p:txBody>
      </p:sp>
      <p:sp>
        <p:nvSpPr>
          <p:cNvPr id="3" name="TextBox 2">
            <a:extLst>
              <a:ext uri="{FF2B5EF4-FFF2-40B4-BE49-F238E27FC236}">
                <a16:creationId xmlns:a16="http://schemas.microsoft.com/office/drawing/2014/main" id="{59F3363A-D547-4606-86B8-D947B9B6CF75}"/>
              </a:ext>
            </a:extLst>
          </p:cNvPr>
          <p:cNvSpPr txBox="1"/>
          <p:nvPr userDrawn="1"/>
        </p:nvSpPr>
        <p:spPr>
          <a:xfrm>
            <a:off x="2663765" y="1771421"/>
            <a:ext cx="3021494" cy="1061829"/>
          </a:xfrm>
          <a:prstGeom prst="rect">
            <a:avLst/>
          </a:prstGeom>
          <a:noFill/>
        </p:spPr>
        <p:txBody>
          <a:bodyPr wrap="square" rtlCol="0">
            <a:spAutoFit/>
          </a:bodyPr>
          <a:lstStyle/>
          <a:p>
            <a:pPr marL="377190" indent="-228600" defTabSz="1005840">
              <a:spcAft>
                <a:spcPts val="600"/>
              </a:spcAft>
              <a:buFontTx/>
              <a:buAutoNum type="alphaUcPeriod"/>
            </a:pPr>
            <a:r>
              <a:rPr lang="en-US" sz="1200" dirty="0">
                <a:solidFill>
                  <a:prstClr val="black"/>
                </a:solidFill>
                <a:latin typeface="Verdana" panose="020B0604030504040204" pitchFamily="34" charset="0"/>
                <a:ea typeface="Verdana" panose="020B0604030504040204" pitchFamily="34" charset="0"/>
              </a:rPr>
              <a:t>ecology</a:t>
            </a:r>
          </a:p>
          <a:p>
            <a:pPr marL="377190" indent="-228600" defTabSz="1005840">
              <a:spcAft>
                <a:spcPts val="600"/>
              </a:spcAft>
              <a:buFontTx/>
              <a:buAutoNum type="alphaUcPeriod"/>
            </a:pPr>
            <a:r>
              <a:rPr lang="en-US" sz="1200" dirty="0">
                <a:solidFill>
                  <a:prstClr val="black"/>
                </a:solidFill>
                <a:latin typeface="Verdana" panose="020B0604030504040204" pitchFamily="34" charset="0"/>
                <a:ea typeface="Verdana" panose="020B0604030504040204" pitchFamily="34" charset="0"/>
              </a:rPr>
              <a:t>environment</a:t>
            </a:r>
          </a:p>
          <a:p>
            <a:pPr marL="377190" indent="-228600" defTabSz="1005840">
              <a:spcAft>
                <a:spcPts val="600"/>
              </a:spcAft>
              <a:buFontTx/>
              <a:buAutoNum type="alphaUcPeriod"/>
            </a:pPr>
            <a:r>
              <a:rPr lang="en-US" sz="1200" dirty="0">
                <a:solidFill>
                  <a:prstClr val="black"/>
                </a:solidFill>
                <a:latin typeface="Verdana" panose="020B0604030504040204" pitchFamily="34" charset="0"/>
                <a:ea typeface="Verdana" panose="020B0604030504040204" pitchFamily="34" charset="0"/>
              </a:rPr>
              <a:t>chemistry</a:t>
            </a:r>
          </a:p>
          <a:p>
            <a:pPr marL="377190" indent="-228600" defTabSz="1005840">
              <a:spcAft>
                <a:spcPts val="600"/>
              </a:spcAft>
              <a:buFontTx/>
              <a:buAutoNum type="alphaUcPeriod"/>
            </a:pPr>
            <a:r>
              <a:rPr lang="en-US" sz="1200" dirty="0">
                <a:solidFill>
                  <a:prstClr val="black"/>
                </a:solidFill>
                <a:latin typeface="Verdana" panose="020B0604030504040204" pitchFamily="34" charset="0"/>
                <a:ea typeface="Verdana" panose="020B0604030504040204" pitchFamily="34" charset="0"/>
              </a:rPr>
              <a:t>geology</a:t>
            </a:r>
          </a:p>
        </p:txBody>
      </p:sp>
      <p:sp>
        <p:nvSpPr>
          <p:cNvPr id="4" name="TextBox 3">
            <a:extLst>
              <a:ext uri="{FF2B5EF4-FFF2-40B4-BE49-F238E27FC236}">
                <a16:creationId xmlns:a16="http://schemas.microsoft.com/office/drawing/2014/main" id="{E90149C7-C1C7-4BAA-98B2-F7544EA35C69}"/>
              </a:ext>
            </a:extLst>
          </p:cNvPr>
          <p:cNvSpPr txBox="1"/>
          <p:nvPr userDrawn="1"/>
        </p:nvSpPr>
        <p:spPr>
          <a:xfrm>
            <a:off x="2535509" y="2805270"/>
            <a:ext cx="3279630" cy="461665"/>
          </a:xfrm>
          <a:prstGeom prst="rect">
            <a:avLst/>
          </a:prstGeom>
          <a:noFill/>
        </p:spPr>
        <p:txBody>
          <a:bodyPr wrap="square" rtlCol="0">
            <a:spAutoFit/>
          </a:bodyPr>
          <a:lstStyle/>
          <a:p>
            <a:pPr marL="228600" indent="-228600" defTabSz="1005840">
              <a:buFont typeface="+mj-lt"/>
              <a:buAutoNum type="arabicPeriod" startAt="2"/>
            </a:pPr>
            <a:r>
              <a:rPr lang="en-US" sz="1200" dirty="0">
                <a:solidFill>
                  <a:prstClr val="black"/>
                </a:solidFill>
                <a:latin typeface="Verdana" panose="020B0604030504040204" pitchFamily="34" charset="0"/>
                <a:ea typeface="Verdana" panose="020B0604030504040204" pitchFamily="34" charset="0"/>
              </a:rPr>
              <a:t>Which is the best description of mutualism?</a:t>
            </a:r>
          </a:p>
        </p:txBody>
      </p:sp>
      <p:sp>
        <p:nvSpPr>
          <p:cNvPr id="5" name="TextBox 4">
            <a:extLst>
              <a:ext uri="{FF2B5EF4-FFF2-40B4-BE49-F238E27FC236}">
                <a16:creationId xmlns:a16="http://schemas.microsoft.com/office/drawing/2014/main" id="{9D3A2210-4A42-44E0-A612-0EA5EB748C84}"/>
              </a:ext>
            </a:extLst>
          </p:cNvPr>
          <p:cNvSpPr txBox="1"/>
          <p:nvPr userDrawn="1"/>
        </p:nvSpPr>
        <p:spPr>
          <a:xfrm>
            <a:off x="2663764" y="3266935"/>
            <a:ext cx="3021495" cy="1800493"/>
          </a:xfrm>
          <a:prstGeom prst="rect">
            <a:avLst/>
          </a:prstGeom>
          <a:noFill/>
        </p:spPr>
        <p:txBody>
          <a:bodyPr wrap="square" rtlCol="0">
            <a:spAutoFit/>
          </a:bodyPr>
          <a:lstStyle/>
          <a:p>
            <a:pPr marL="377190" indent="-228600" defTabSz="1005840">
              <a:spcAft>
                <a:spcPts val="600"/>
              </a:spcAft>
              <a:buFontTx/>
              <a:buAutoNum type="alphaUcPeriod"/>
            </a:pPr>
            <a:r>
              <a:rPr lang="en-US" sz="1200" dirty="0">
                <a:solidFill>
                  <a:prstClr val="black"/>
                </a:solidFill>
                <a:latin typeface="Verdana" panose="020B0604030504040204" pitchFamily="34" charset="0"/>
                <a:ea typeface="Verdana" panose="020B0604030504040204" pitchFamily="34" charset="0"/>
              </a:rPr>
              <a:t>When two organisms eat the same food</a:t>
            </a:r>
          </a:p>
          <a:p>
            <a:pPr marL="377190" indent="-228600" defTabSz="1005840">
              <a:spcAft>
                <a:spcPts val="600"/>
              </a:spcAft>
              <a:buFontTx/>
              <a:buAutoNum type="alphaUcPeriod"/>
            </a:pPr>
            <a:r>
              <a:rPr lang="en-US" sz="1200" dirty="0">
                <a:solidFill>
                  <a:prstClr val="black"/>
                </a:solidFill>
                <a:latin typeface="Verdana" panose="020B0604030504040204" pitchFamily="34" charset="0"/>
                <a:ea typeface="Verdana" panose="020B0604030504040204" pitchFamily="34" charset="0"/>
              </a:rPr>
              <a:t>When two organisms rely on each other for survival  </a:t>
            </a:r>
          </a:p>
          <a:p>
            <a:pPr marL="377190" indent="-228600" defTabSz="1005840">
              <a:spcAft>
                <a:spcPts val="600"/>
              </a:spcAft>
              <a:buFontTx/>
              <a:buAutoNum type="alphaUcPeriod"/>
            </a:pPr>
            <a:r>
              <a:rPr lang="en-US" sz="1200" dirty="0">
                <a:solidFill>
                  <a:prstClr val="black"/>
                </a:solidFill>
                <a:latin typeface="Verdana" panose="020B0604030504040204" pitchFamily="34" charset="0"/>
                <a:ea typeface="Verdana" panose="020B0604030504040204" pitchFamily="34" charset="0"/>
              </a:rPr>
              <a:t>When two organisms both get energy from the sun  </a:t>
            </a:r>
          </a:p>
          <a:p>
            <a:pPr marL="377190" indent="-228600" defTabSz="1005840">
              <a:spcAft>
                <a:spcPts val="600"/>
              </a:spcAft>
              <a:buFontTx/>
              <a:buAutoNum type="alphaUcPeriod"/>
            </a:pPr>
            <a:r>
              <a:rPr lang="en-US" sz="1200" dirty="0">
                <a:solidFill>
                  <a:prstClr val="black"/>
                </a:solidFill>
                <a:latin typeface="Verdana" panose="020B0604030504040204" pitchFamily="34" charset="0"/>
                <a:ea typeface="Verdana" panose="020B0604030504040204" pitchFamily="34" charset="0"/>
              </a:rPr>
              <a:t>When two organisms compete with each other  </a:t>
            </a:r>
          </a:p>
        </p:txBody>
      </p:sp>
      <p:sp>
        <p:nvSpPr>
          <p:cNvPr id="16" name="TextBox 15">
            <a:extLst>
              <a:ext uri="{FF2B5EF4-FFF2-40B4-BE49-F238E27FC236}">
                <a16:creationId xmlns:a16="http://schemas.microsoft.com/office/drawing/2014/main" id="{1A562E12-6107-493A-8C2C-FCBA2984F62E}"/>
              </a:ext>
            </a:extLst>
          </p:cNvPr>
          <p:cNvSpPr txBox="1"/>
          <p:nvPr userDrawn="1"/>
        </p:nvSpPr>
        <p:spPr>
          <a:xfrm>
            <a:off x="5791919" y="1153069"/>
            <a:ext cx="3208171" cy="646331"/>
          </a:xfrm>
          <a:prstGeom prst="rect">
            <a:avLst/>
          </a:prstGeom>
          <a:noFill/>
        </p:spPr>
        <p:txBody>
          <a:bodyPr wrap="square" rtlCol="0">
            <a:spAutoFit/>
          </a:bodyPr>
          <a:lstStyle/>
          <a:p>
            <a:pPr marL="228600" indent="-228600" defTabSz="1005840">
              <a:buFont typeface="+mj-lt"/>
              <a:buAutoNum type="arabicPeriod" startAt="3"/>
            </a:pPr>
            <a:r>
              <a:rPr lang="en-US" sz="1200" dirty="0">
                <a:solidFill>
                  <a:prstClr val="black"/>
                </a:solidFill>
                <a:latin typeface="Verdana" panose="020B0604030504040204" pitchFamily="34" charset="0"/>
                <a:ea typeface="Verdana" panose="020B0604030504040204" pitchFamily="34" charset="0"/>
              </a:rPr>
              <a:t>Which of the following relationships from the passage best represents predator/prey?</a:t>
            </a:r>
          </a:p>
        </p:txBody>
      </p:sp>
      <p:sp>
        <p:nvSpPr>
          <p:cNvPr id="22" name="Rectangle 21">
            <a:extLst>
              <a:ext uri="{FF2B5EF4-FFF2-40B4-BE49-F238E27FC236}">
                <a16:creationId xmlns:a16="http://schemas.microsoft.com/office/drawing/2014/main" id="{2BEACE44-BD79-4365-83DC-3C53C5BE4244}"/>
              </a:ext>
            </a:extLst>
          </p:cNvPr>
          <p:cNvSpPr/>
          <p:nvPr userDrawn="1"/>
        </p:nvSpPr>
        <p:spPr>
          <a:xfrm>
            <a:off x="5871936" y="1799400"/>
            <a:ext cx="2822151" cy="1061829"/>
          </a:xfrm>
          <a:prstGeom prst="rect">
            <a:avLst/>
          </a:prstGeom>
        </p:spPr>
        <p:txBody>
          <a:bodyPr wrap="square">
            <a:spAutoFit/>
          </a:bodyPr>
          <a:lstStyle/>
          <a:p>
            <a:pPr marL="377190" indent="-228600" defTabSz="1005840">
              <a:lnSpc>
                <a:spcPct val="100000"/>
              </a:lnSpc>
              <a:spcAft>
                <a:spcPts val="600"/>
              </a:spcAft>
              <a:buFontTx/>
              <a:buAutoNum type="alphaUcPeriod"/>
            </a:pPr>
            <a:r>
              <a:rPr lang="en-US" sz="1200" dirty="0">
                <a:solidFill>
                  <a:prstClr val="black"/>
                </a:solidFill>
                <a:latin typeface="Verdana" panose="020B0604030504040204" pitchFamily="34" charset="0"/>
                <a:ea typeface="Verdana" panose="020B0604030504040204" pitchFamily="34" charset="0"/>
              </a:rPr>
              <a:t>Bees and flowers</a:t>
            </a:r>
          </a:p>
          <a:p>
            <a:pPr marL="377190" indent="-228600" defTabSz="1005840">
              <a:lnSpc>
                <a:spcPct val="100000"/>
              </a:lnSpc>
              <a:spcAft>
                <a:spcPts val="600"/>
              </a:spcAft>
              <a:buFontTx/>
              <a:buAutoNum type="alphaUcPeriod"/>
            </a:pPr>
            <a:r>
              <a:rPr lang="en-US" sz="1200" dirty="0">
                <a:solidFill>
                  <a:prstClr val="black"/>
                </a:solidFill>
                <a:latin typeface="Verdana" panose="020B0604030504040204" pitchFamily="34" charset="0"/>
                <a:ea typeface="Verdana" panose="020B0604030504040204" pitchFamily="34" charset="0"/>
              </a:rPr>
              <a:t>Owls and mice  </a:t>
            </a:r>
          </a:p>
          <a:p>
            <a:pPr marL="377190" indent="-228600" defTabSz="1005840">
              <a:lnSpc>
                <a:spcPct val="100000"/>
              </a:lnSpc>
              <a:spcAft>
                <a:spcPts val="600"/>
              </a:spcAft>
              <a:buFontTx/>
              <a:buAutoNum type="alphaUcPeriod"/>
            </a:pPr>
            <a:r>
              <a:rPr lang="en-US" sz="1200" dirty="0">
                <a:solidFill>
                  <a:prstClr val="black"/>
                </a:solidFill>
                <a:latin typeface="Verdana" panose="020B0604030504040204" pitchFamily="34" charset="0"/>
                <a:ea typeface="Verdana" panose="020B0604030504040204" pitchFamily="34" charset="0"/>
              </a:rPr>
              <a:t>Beavers and fish  </a:t>
            </a:r>
          </a:p>
          <a:p>
            <a:pPr marL="377190" indent="-228600" defTabSz="1005840">
              <a:lnSpc>
                <a:spcPct val="100000"/>
              </a:lnSpc>
              <a:spcAft>
                <a:spcPts val="600"/>
              </a:spcAft>
              <a:buFontTx/>
              <a:buAutoNum type="alphaUcPeriod"/>
            </a:pPr>
            <a:r>
              <a:rPr lang="en-US" sz="1200" dirty="0">
                <a:solidFill>
                  <a:prstClr val="black"/>
                </a:solidFill>
                <a:latin typeface="Verdana" panose="020B0604030504040204" pitchFamily="34" charset="0"/>
                <a:ea typeface="Verdana" panose="020B0604030504040204" pitchFamily="34" charset="0"/>
              </a:rPr>
              <a:t>Fish and water  </a:t>
            </a:r>
          </a:p>
        </p:txBody>
      </p:sp>
    </p:spTree>
    <p:extLst>
      <p:ext uri="{BB962C8B-B14F-4D97-AF65-F5344CB8AC3E}">
        <p14:creationId xmlns:p14="http://schemas.microsoft.com/office/powerpoint/2010/main" val="1642365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plore I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10D629D-BF27-45CB-B1E2-C33CC5439FA7}"/>
              </a:ext>
            </a:extLst>
          </p:cNvPr>
          <p:cNvSpPr txBox="1"/>
          <p:nvPr userDrawn="1"/>
        </p:nvSpPr>
        <p:spPr>
          <a:xfrm>
            <a:off x="0" y="-16151"/>
            <a:ext cx="1484702" cy="3139321"/>
          </a:xfrm>
          <a:prstGeom prst="rect">
            <a:avLst/>
          </a:prstGeom>
          <a:noFill/>
        </p:spPr>
        <p:txBody>
          <a:bodyPr wrap="none" rtlCol="0">
            <a:spAutoFit/>
          </a:bodyPr>
          <a:lstStyle/>
          <a:p>
            <a:r>
              <a:rPr lang="en-US" sz="1200" b="1" dirty="0">
                <a:latin typeface="Verdana" panose="020B0604030504040204" pitchFamily="34" charset="0"/>
                <a:ea typeface="Verdana" panose="020B0604030504040204" pitchFamily="34" charset="0"/>
                <a:cs typeface="Verdana" panose="020B0604030504040204" pitchFamily="34" charset="0"/>
              </a:rPr>
              <a:t>Your</a:t>
            </a:r>
            <a:r>
              <a:rPr lang="en-US" dirty="0">
                <a:latin typeface="Verdana" panose="020B0604030504040204" pitchFamily="34" charset="0"/>
                <a:ea typeface="Verdana" panose="020B0604030504040204" pitchFamily="34" charset="0"/>
                <a:cs typeface="Verdana" panose="020B0604030504040204" pitchFamily="34" charset="0"/>
              </a:rPr>
              <a:t> </a:t>
            </a:r>
            <a:r>
              <a:rPr lang="en-US" sz="1200" b="1" dirty="0">
                <a:latin typeface="Verdana" panose="020B0604030504040204" pitchFamily="34" charset="0"/>
                <a:ea typeface="Verdana" panose="020B0604030504040204" pitchFamily="34" charset="0"/>
                <a:cs typeface="Verdana" panose="020B0604030504040204" pitchFamily="34" charset="0"/>
              </a:rPr>
              <a:t>Answers</a:t>
            </a:r>
            <a:r>
              <a:rPr lang="en-US" sz="1200" dirty="0">
                <a:latin typeface="Verdana" panose="020B0604030504040204" pitchFamily="34" charset="0"/>
                <a:ea typeface="Verdana" panose="020B0604030504040204" pitchFamily="34" charset="0"/>
                <a:cs typeface="Verdana" panose="020B0604030504040204" pitchFamily="34" charset="0"/>
              </a:rPr>
              <a:t>:</a:t>
            </a: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1.</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2.</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p:txBody>
      </p:sp>
      <p:sp>
        <p:nvSpPr>
          <p:cNvPr id="10" name="TextBox 9">
            <a:extLst>
              <a:ext uri="{FF2B5EF4-FFF2-40B4-BE49-F238E27FC236}">
                <a16:creationId xmlns:a16="http://schemas.microsoft.com/office/drawing/2014/main" id="{33FD6002-490A-4A63-A989-59D76F6DAA3B}"/>
              </a:ext>
            </a:extLst>
          </p:cNvPr>
          <p:cNvSpPr txBox="1"/>
          <p:nvPr userDrawn="1"/>
        </p:nvSpPr>
        <p:spPr>
          <a:xfrm>
            <a:off x="4434561" y="43658"/>
            <a:ext cx="2194213"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Part 1 </a:t>
            </a:r>
          </a:p>
        </p:txBody>
      </p:sp>
      <p:sp>
        <p:nvSpPr>
          <p:cNvPr id="12" name="Rectangle 11">
            <a:extLst>
              <a:ext uri="{FF2B5EF4-FFF2-40B4-BE49-F238E27FC236}">
                <a16:creationId xmlns:a16="http://schemas.microsoft.com/office/drawing/2014/main" id="{91924EF3-1186-45E7-8F27-BD0B15676A8F}"/>
              </a:ext>
            </a:extLst>
          </p:cNvPr>
          <p:cNvSpPr/>
          <p:nvPr userDrawn="1"/>
        </p:nvSpPr>
        <p:spPr>
          <a:xfrm>
            <a:off x="248478" y="417394"/>
            <a:ext cx="2017644" cy="2387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 name="Rectangle 1">
            <a:extLst>
              <a:ext uri="{FF2B5EF4-FFF2-40B4-BE49-F238E27FC236}">
                <a16:creationId xmlns:a16="http://schemas.microsoft.com/office/drawing/2014/main" id="{C031F9FE-5BFA-45B6-AB21-53D9E8D3D924}"/>
              </a:ext>
            </a:extLst>
          </p:cNvPr>
          <p:cNvSpPr/>
          <p:nvPr userDrawn="1"/>
        </p:nvSpPr>
        <p:spPr>
          <a:xfrm>
            <a:off x="2660072" y="1027494"/>
            <a:ext cx="2620266" cy="2031325"/>
          </a:xfrm>
          <a:prstGeom prst="rect">
            <a:avLst/>
          </a:prstGeom>
        </p:spPr>
        <p:txBody>
          <a:bodyPr wrap="square">
            <a:spAutoFit/>
          </a:bodyPr>
          <a:lstStyle/>
          <a:p>
            <a:pPr marL="0" indent="0">
              <a:buFont typeface="+mj-lt"/>
              <a:buNone/>
            </a:pPr>
            <a:r>
              <a:rPr lang="en-US" sz="1400" dirty="0">
                <a:latin typeface="Verdana" panose="020B0604030504040204" pitchFamily="34" charset="0"/>
                <a:ea typeface="Verdana" panose="020B0604030504040204" pitchFamily="34" charset="0"/>
                <a:cs typeface="Verdana" panose="020B0604030504040204" pitchFamily="34" charset="0"/>
              </a:rPr>
              <a:t>Examine the picture. </a:t>
            </a:r>
          </a:p>
          <a:p>
            <a:pPr marL="0" indent="0">
              <a:buFont typeface="+mj-lt"/>
              <a:buNone/>
            </a:pPr>
            <a:endParaRPr lang="en-US" sz="1400" dirty="0">
              <a:latin typeface="Verdana" panose="020B0604030504040204" pitchFamily="34" charset="0"/>
              <a:ea typeface="Verdana" panose="020B0604030504040204" pitchFamily="34" charset="0"/>
              <a:cs typeface="Verdana" panose="020B0604030504040204" pitchFamily="34" charset="0"/>
            </a:endParaRPr>
          </a:p>
          <a:p>
            <a:pPr marL="228600" indent="-228600">
              <a:buFont typeface="+mj-lt"/>
              <a:buAutoNum type="arabicPeriod"/>
            </a:pPr>
            <a:r>
              <a:rPr lang="en-US" sz="1400" dirty="0">
                <a:latin typeface="Verdana" panose="020B0604030504040204" pitchFamily="34" charset="0"/>
                <a:ea typeface="Verdana" panose="020B0604030504040204" pitchFamily="34" charset="0"/>
                <a:cs typeface="Verdana" panose="020B0604030504040204" pitchFamily="34" charset="0"/>
              </a:rPr>
              <a:t>Think of at least 7 different organisms that might live in this desert ecosystem.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endParaRPr lang="en-US" sz="1400" dirty="0">
              <a:latin typeface="Verdana" panose="020B0604030504040204" pitchFamily="34" charset="0"/>
              <a:ea typeface="Verdana" panose="020B0604030504040204" pitchFamily="34" charset="0"/>
              <a:cs typeface="Verdana" panose="020B060403050404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sz="1400" dirty="0">
                <a:latin typeface="Verdana" panose="020B0604030504040204" pitchFamily="34" charset="0"/>
                <a:ea typeface="Verdana" panose="020B0604030504040204" pitchFamily="34" charset="0"/>
                <a:cs typeface="Verdana" panose="020B0604030504040204" pitchFamily="34" charset="0"/>
              </a:rPr>
              <a:t>How are those organisms related?</a:t>
            </a:r>
          </a:p>
        </p:txBody>
      </p:sp>
      <p:pic>
        <p:nvPicPr>
          <p:cNvPr id="3" name="Picture 2">
            <a:extLst>
              <a:ext uri="{FF2B5EF4-FFF2-40B4-BE49-F238E27FC236}">
                <a16:creationId xmlns:a16="http://schemas.microsoft.com/office/drawing/2014/main" id="{4F5A9803-E34F-42AD-ADD4-F038B5B3CA9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2739" y="596202"/>
            <a:ext cx="3745061" cy="2893911"/>
          </a:xfrm>
          <a:prstGeom prst="rect">
            <a:avLst/>
          </a:prstGeom>
        </p:spPr>
      </p:pic>
      <p:sp>
        <p:nvSpPr>
          <p:cNvPr id="9" name="TextBox 8">
            <a:extLst>
              <a:ext uri="{FF2B5EF4-FFF2-40B4-BE49-F238E27FC236}">
                <a16:creationId xmlns:a16="http://schemas.microsoft.com/office/drawing/2014/main" id="{2358A87D-4282-4DE4-AF10-4EB21494E13E}"/>
              </a:ext>
            </a:extLst>
          </p:cNvPr>
          <p:cNvSpPr txBox="1"/>
          <p:nvPr userDrawn="1"/>
        </p:nvSpPr>
        <p:spPr>
          <a:xfrm>
            <a:off x="2660072" y="3580992"/>
            <a:ext cx="5445775" cy="116955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 typeface="+mj-lt"/>
              <a:buNone/>
              <a:tabLst/>
              <a:defRPr/>
            </a:pPr>
            <a:r>
              <a:rPr lang="en-US" sz="1400" dirty="0">
                <a:latin typeface="Verdana" panose="020B0604030504040204" pitchFamily="34" charset="0"/>
                <a:ea typeface="Verdana" panose="020B0604030504040204" pitchFamily="34" charset="0"/>
                <a:cs typeface="Verdana" panose="020B0604030504040204" pitchFamily="34" charset="0"/>
              </a:rPr>
              <a:t>A food web is an interlocking system of independent food chains. The flow of energy is represented by an arrow. The arrow points in the direction in which the energy is being transferred. </a:t>
            </a:r>
          </a:p>
          <a:p>
            <a:pPr marL="0" marR="0" lvl="0" indent="0" algn="l" defTabSz="457200" rtl="0" eaLnBrk="1" fontAlgn="auto" latinLnBrk="0" hangingPunct="1">
              <a:lnSpc>
                <a:spcPct val="100000"/>
              </a:lnSpc>
              <a:spcBef>
                <a:spcPts val="0"/>
              </a:spcBef>
              <a:spcAft>
                <a:spcPts val="0"/>
              </a:spcAft>
              <a:buClrTx/>
              <a:buSzTx/>
              <a:buFont typeface="+mj-lt"/>
              <a:buNone/>
              <a:tabLst/>
              <a:defRPr/>
            </a:pPr>
            <a:endParaRPr lang="en-US" sz="1400"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a:extLst>
              <a:ext uri="{FF2B5EF4-FFF2-40B4-BE49-F238E27FC236}">
                <a16:creationId xmlns:a16="http://schemas.microsoft.com/office/drawing/2014/main" id="{8D2FDE13-69BC-3942-AF80-EE4E4E2A72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68539" y="4606333"/>
            <a:ext cx="2462667" cy="288420"/>
          </a:xfrm>
          <a:prstGeom prst="rect">
            <a:avLst/>
          </a:prstGeom>
        </p:spPr>
      </p:pic>
    </p:spTree>
    <p:extLst>
      <p:ext uri="{BB962C8B-B14F-4D97-AF65-F5344CB8AC3E}">
        <p14:creationId xmlns:p14="http://schemas.microsoft.com/office/powerpoint/2010/main" val="1691766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Explore I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3FD6002-490A-4A63-A989-59D76F6DAA3B}"/>
              </a:ext>
            </a:extLst>
          </p:cNvPr>
          <p:cNvSpPr txBox="1"/>
          <p:nvPr userDrawn="1"/>
        </p:nvSpPr>
        <p:spPr>
          <a:xfrm>
            <a:off x="4434561" y="43658"/>
            <a:ext cx="2194213"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Part 2 </a:t>
            </a:r>
          </a:p>
        </p:txBody>
      </p:sp>
      <p:sp>
        <p:nvSpPr>
          <p:cNvPr id="4" name="TextBox 3">
            <a:extLst>
              <a:ext uri="{FF2B5EF4-FFF2-40B4-BE49-F238E27FC236}">
                <a16:creationId xmlns:a16="http://schemas.microsoft.com/office/drawing/2014/main" id="{A545FE1E-E455-4880-BFB3-5735F31203DF}"/>
              </a:ext>
            </a:extLst>
          </p:cNvPr>
          <p:cNvSpPr txBox="1"/>
          <p:nvPr userDrawn="1"/>
        </p:nvSpPr>
        <p:spPr>
          <a:xfrm>
            <a:off x="0" y="-16151"/>
            <a:ext cx="1484702" cy="3877985"/>
          </a:xfrm>
          <a:prstGeom prst="rect">
            <a:avLst/>
          </a:prstGeom>
          <a:noFill/>
        </p:spPr>
        <p:txBody>
          <a:bodyPr wrap="none" rtlCol="0">
            <a:spAutoFit/>
          </a:bodyPr>
          <a:lstStyle/>
          <a:p>
            <a:r>
              <a:rPr lang="en-US" sz="1200" b="1" dirty="0">
                <a:latin typeface="Verdana" panose="020B0604030504040204" pitchFamily="34" charset="0"/>
                <a:ea typeface="Verdana" panose="020B0604030504040204" pitchFamily="34" charset="0"/>
                <a:cs typeface="Verdana" panose="020B0604030504040204" pitchFamily="34" charset="0"/>
              </a:rPr>
              <a:t>Your</a:t>
            </a:r>
            <a:r>
              <a:rPr lang="en-US" dirty="0">
                <a:latin typeface="Verdana" panose="020B0604030504040204" pitchFamily="34" charset="0"/>
                <a:ea typeface="Verdana" panose="020B0604030504040204" pitchFamily="34" charset="0"/>
                <a:cs typeface="Verdana" panose="020B0604030504040204" pitchFamily="34" charset="0"/>
              </a:rPr>
              <a:t> </a:t>
            </a:r>
            <a:r>
              <a:rPr lang="en-US" sz="1200" b="1" dirty="0">
                <a:latin typeface="Verdana" panose="020B0604030504040204" pitchFamily="34" charset="0"/>
                <a:ea typeface="Verdana" panose="020B0604030504040204" pitchFamily="34" charset="0"/>
                <a:cs typeface="Verdana" panose="020B0604030504040204" pitchFamily="34" charset="0"/>
              </a:rPr>
              <a:t>Answers</a:t>
            </a:r>
            <a:r>
              <a:rPr lang="en-US" sz="1200" dirty="0">
                <a:latin typeface="Verdana" panose="020B0604030504040204" pitchFamily="34" charset="0"/>
                <a:ea typeface="Verdana" panose="020B0604030504040204" pitchFamily="34" charset="0"/>
                <a:cs typeface="Verdana" panose="020B0604030504040204" pitchFamily="34" charset="0"/>
              </a:rPr>
              <a:t>:</a:t>
            </a: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3. </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4.</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5.</a:t>
            </a: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p:txBody>
      </p:sp>
      <p:sp>
        <p:nvSpPr>
          <p:cNvPr id="6" name="Rectangle 5">
            <a:extLst>
              <a:ext uri="{FF2B5EF4-FFF2-40B4-BE49-F238E27FC236}">
                <a16:creationId xmlns:a16="http://schemas.microsoft.com/office/drawing/2014/main" id="{73497EC7-01E8-4D34-9030-761CC1B60234}"/>
              </a:ext>
            </a:extLst>
          </p:cNvPr>
          <p:cNvSpPr/>
          <p:nvPr userDrawn="1"/>
        </p:nvSpPr>
        <p:spPr>
          <a:xfrm>
            <a:off x="248478" y="417394"/>
            <a:ext cx="2017644" cy="3444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8" name="Rectangle 7">
            <a:extLst>
              <a:ext uri="{FF2B5EF4-FFF2-40B4-BE49-F238E27FC236}">
                <a16:creationId xmlns:a16="http://schemas.microsoft.com/office/drawing/2014/main" id="{10726AF2-052D-4996-B69C-5735CDB6C28C}"/>
              </a:ext>
            </a:extLst>
          </p:cNvPr>
          <p:cNvSpPr/>
          <p:nvPr userDrawn="1"/>
        </p:nvSpPr>
        <p:spPr>
          <a:xfrm>
            <a:off x="2624364" y="529314"/>
            <a:ext cx="2372639" cy="3539430"/>
          </a:xfrm>
          <a:prstGeom prst="rect">
            <a:avLst/>
          </a:prstGeom>
        </p:spPr>
        <p:txBody>
          <a:bodyPr wrap="square">
            <a:spAutoFit/>
          </a:bodyPr>
          <a:lstStyle/>
          <a:p>
            <a:pPr marL="0" indent="0">
              <a:buFont typeface="+mj-lt"/>
              <a:buNone/>
            </a:pPr>
            <a:r>
              <a:rPr lang="en-US" sz="1600" dirty="0">
                <a:latin typeface="Verdana" panose="020B0604030504040204" pitchFamily="34" charset="0"/>
                <a:ea typeface="Verdana" panose="020B0604030504040204" pitchFamily="34" charset="0"/>
                <a:cs typeface="Verdana" panose="020B0604030504040204" pitchFamily="34" charset="0"/>
              </a:rPr>
              <a:t>Now examine this picture to see what  a desert food web could look like. </a:t>
            </a:r>
          </a:p>
          <a:p>
            <a:pPr marL="0" indent="0">
              <a:buFont typeface="+mj-lt"/>
              <a:buNone/>
            </a:pPr>
            <a:endParaRPr lang="en-US" sz="1600" dirty="0">
              <a:latin typeface="Verdana" panose="020B0604030504040204" pitchFamily="34" charset="0"/>
              <a:ea typeface="Verdana" panose="020B0604030504040204" pitchFamily="34" charset="0"/>
              <a:cs typeface="Verdana" panose="020B0604030504040204" pitchFamily="34" charset="0"/>
            </a:endParaRPr>
          </a:p>
          <a:p>
            <a:pPr marL="228600" indent="-228600">
              <a:buFont typeface="+mj-lt"/>
              <a:buAutoNum type="arabicPeriod" startAt="3"/>
            </a:pPr>
            <a:r>
              <a:rPr lang="en-US" sz="1600" dirty="0">
                <a:latin typeface="Verdana" panose="020B0604030504040204" pitchFamily="34" charset="0"/>
                <a:ea typeface="Verdana" panose="020B0604030504040204" pitchFamily="34" charset="0"/>
                <a:cs typeface="Verdana" panose="020B0604030504040204" pitchFamily="34" charset="0"/>
              </a:rPr>
              <a:t>What do you notice about   how plants get their energy?</a:t>
            </a:r>
          </a:p>
          <a:p>
            <a:pPr marL="228600" indent="-228600">
              <a:buFont typeface="+mj-lt"/>
              <a:buAutoNum type="arabicPeriod" startAt="3"/>
            </a:pPr>
            <a:endParaRPr lang="en-US" sz="1600" dirty="0">
              <a:latin typeface="Verdana" panose="020B0604030504040204" pitchFamily="34" charset="0"/>
              <a:ea typeface="Verdana" panose="020B0604030504040204" pitchFamily="34" charset="0"/>
              <a:cs typeface="Verdana" panose="020B0604030504040204" pitchFamily="34" charset="0"/>
            </a:endParaRPr>
          </a:p>
          <a:p>
            <a:pPr marL="228600" indent="-228600">
              <a:buFont typeface="+mj-lt"/>
              <a:buAutoNum type="arabicPeriod" startAt="3"/>
            </a:pPr>
            <a:r>
              <a:rPr lang="en-US" sz="1600" dirty="0">
                <a:latin typeface="Verdana" panose="020B0604030504040204" pitchFamily="34" charset="0"/>
                <a:ea typeface="Verdana" panose="020B0604030504040204" pitchFamily="34" charset="0"/>
                <a:cs typeface="Verdana" panose="020B0604030504040204" pitchFamily="34" charset="0"/>
              </a:rPr>
              <a:t>Describe the direction of the arrows in the food web.</a:t>
            </a:r>
          </a:p>
        </p:txBody>
      </p:sp>
      <p:pic>
        <p:nvPicPr>
          <p:cNvPr id="12" name="Picture 11">
            <a:extLst>
              <a:ext uri="{FF2B5EF4-FFF2-40B4-BE49-F238E27FC236}">
                <a16:creationId xmlns:a16="http://schemas.microsoft.com/office/drawing/2014/main" id="{085AE7E6-2505-4B8B-AAC7-CFEEB3E422A3}"/>
              </a:ext>
            </a:extLst>
          </p:cNvPr>
          <p:cNvPicPr>
            <a:picLocks noChangeAspect="1"/>
          </p:cNvPicPr>
          <p:nvPr userDrawn="1"/>
        </p:nvPicPr>
        <p:blipFill rotWithShape="1">
          <a:blip r:embed="rId2"/>
          <a:srcRect t="849"/>
          <a:stretch/>
        </p:blipFill>
        <p:spPr>
          <a:xfrm>
            <a:off x="4964924" y="582597"/>
            <a:ext cx="4031901" cy="3107200"/>
          </a:xfrm>
          <a:prstGeom prst="rect">
            <a:avLst/>
          </a:prstGeom>
        </p:spPr>
      </p:pic>
      <p:sp>
        <p:nvSpPr>
          <p:cNvPr id="14" name="TextBox 13">
            <a:extLst>
              <a:ext uri="{FF2B5EF4-FFF2-40B4-BE49-F238E27FC236}">
                <a16:creationId xmlns:a16="http://schemas.microsoft.com/office/drawing/2014/main" id="{FE90C376-8B82-4CB6-892D-A562A0648950}"/>
              </a:ext>
            </a:extLst>
          </p:cNvPr>
          <p:cNvSpPr txBox="1"/>
          <p:nvPr userDrawn="1"/>
        </p:nvSpPr>
        <p:spPr>
          <a:xfrm>
            <a:off x="2624364" y="4068744"/>
            <a:ext cx="4749084" cy="830997"/>
          </a:xfrm>
          <a:prstGeom prst="rect">
            <a:avLst/>
          </a:prstGeom>
          <a:noFill/>
        </p:spPr>
        <p:txBody>
          <a:bodyPr wrap="square">
            <a:spAutoFit/>
          </a:bodyPr>
          <a:lstStyle/>
          <a:p>
            <a:pPr marL="228600" indent="-228600">
              <a:buFont typeface="+mj-lt"/>
              <a:buAutoNum type="arabicPeriod" startAt="5"/>
            </a:pPr>
            <a:r>
              <a:rPr lang="en-US" sz="1600" dirty="0">
                <a:latin typeface="Verdana" panose="020B0604030504040204" pitchFamily="34" charset="0"/>
                <a:ea typeface="Verdana" panose="020B0604030504040204" pitchFamily="34" charset="0"/>
                <a:cs typeface="Verdana" panose="020B0604030504040204" pitchFamily="34" charset="0"/>
              </a:rPr>
              <a:t>What would happen to the population of snakes and rabbits if hawks were removed from the ecosystem?</a:t>
            </a:r>
            <a:endParaRPr lang="en-US" sz="1600" dirty="0">
              <a:latin typeface="Century Gothic" pitchFamily="34" charset="0"/>
              <a:ea typeface="+mn-ea"/>
              <a:cs typeface="+mn-cs"/>
            </a:endParaRPr>
          </a:p>
        </p:txBody>
      </p:sp>
    </p:spTree>
    <p:extLst>
      <p:ext uri="{BB962C8B-B14F-4D97-AF65-F5344CB8AC3E}">
        <p14:creationId xmlns:p14="http://schemas.microsoft.com/office/powerpoint/2010/main" val="4284024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Explore I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3FD6002-490A-4A63-A989-59D76F6DAA3B}"/>
              </a:ext>
            </a:extLst>
          </p:cNvPr>
          <p:cNvSpPr txBox="1"/>
          <p:nvPr userDrawn="1"/>
        </p:nvSpPr>
        <p:spPr>
          <a:xfrm>
            <a:off x="4434561" y="43658"/>
            <a:ext cx="2194213"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Part 3  </a:t>
            </a:r>
          </a:p>
        </p:txBody>
      </p:sp>
      <p:sp>
        <p:nvSpPr>
          <p:cNvPr id="2" name="TextBox 1">
            <a:extLst>
              <a:ext uri="{FF2B5EF4-FFF2-40B4-BE49-F238E27FC236}">
                <a16:creationId xmlns:a16="http://schemas.microsoft.com/office/drawing/2014/main" id="{32A7B139-42CC-431C-AB78-DABD216D6E30}"/>
              </a:ext>
            </a:extLst>
          </p:cNvPr>
          <p:cNvSpPr txBox="1"/>
          <p:nvPr userDrawn="1"/>
        </p:nvSpPr>
        <p:spPr>
          <a:xfrm>
            <a:off x="137697" y="54853"/>
            <a:ext cx="2205963" cy="2893100"/>
          </a:xfrm>
          <a:prstGeom prst="rect">
            <a:avLst/>
          </a:prstGeom>
          <a:noFill/>
        </p:spPr>
        <p:txBody>
          <a:bodyPr wrap="square" rtlCol="0">
            <a:spAutoFit/>
          </a:bodyPr>
          <a:lstStyle/>
          <a:p>
            <a:pPr marL="0" marR="0" lvl="0" indent="0" algn="l" defTabSz="1005840" rtl="0" eaLnBrk="1" fontAlgn="auto" latinLnBrk="0" hangingPunct="1">
              <a:lnSpc>
                <a:spcPct val="100000"/>
              </a:lnSpc>
              <a:spcBef>
                <a:spcPts val="0"/>
              </a:spcBef>
              <a:spcAft>
                <a:spcPts val="0"/>
              </a:spcAft>
              <a:buClrTx/>
              <a:buSzTx/>
              <a:buFont typeface="+mj-lt"/>
              <a:buNone/>
              <a:tabLst/>
              <a:defRPr/>
            </a:pPr>
            <a:r>
              <a:rPr lang="en-US" sz="1400" dirty="0">
                <a:latin typeface="Verdana" panose="020B0604030504040204" pitchFamily="34" charset="0"/>
                <a:ea typeface="Verdana" panose="020B0604030504040204" pitchFamily="34" charset="0"/>
                <a:cs typeface="Verdana" panose="020B0604030504040204" pitchFamily="34" charset="0"/>
              </a:rPr>
              <a:t>Using your answers from Explore It #2, create your own food web in the box on the right side.</a:t>
            </a:r>
            <a:r>
              <a:rPr lang="en-US" sz="1400" dirty="0">
                <a:solidFill>
                  <a:prstClr val="black"/>
                </a:solidFill>
                <a:latin typeface="Verdana" panose="020B0604030504040204" pitchFamily="34" charset="0"/>
                <a:ea typeface="Verdana" panose="020B0604030504040204" pitchFamily="34" charset="0"/>
                <a:cs typeface="Verdana" panose="020B0604030504040204" pitchFamily="34" charset="0"/>
              </a:rPr>
              <a:t> </a:t>
            </a:r>
          </a:p>
          <a:p>
            <a:pPr marL="0" marR="0" lvl="0" indent="0" algn="l" defTabSz="1005840" rtl="0" eaLnBrk="1" fontAlgn="auto" latinLnBrk="0" hangingPunct="1">
              <a:lnSpc>
                <a:spcPct val="100000"/>
              </a:lnSpc>
              <a:spcBef>
                <a:spcPts val="0"/>
              </a:spcBef>
              <a:spcAft>
                <a:spcPts val="0"/>
              </a:spcAft>
              <a:buClrTx/>
              <a:buSzTx/>
              <a:buFont typeface="+mj-lt"/>
              <a:buNone/>
              <a:tabLst/>
              <a:defRPr/>
            </a:pPr>
            <a:endParaRPr lang="en-US" sz="14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0" marR="0" lvl="0" indent="0" algn="l" defTabSz="1005840" rtl="0" eaLnBrk="1" fontAlgn="auto" latinLnBrk="0" hangingPunct="1">
              <a:lnSpc>
                <a:spcPct val="100000"/>
              </a:lnSpc>
              <a:spcBef>
                <a:spcPts val="0"/>
              </a:spcBef>
              <a:spcAft>
                <a:spcPts val="0"/>
              </a:spcAft>
              <a:buClrTx/>
              <a:buSzTx/>
              <a:buFont typeface="+mj-lt"/>
              <a:buNone/>
              <a:tabLst/>
              <a:defRPr/>
            </a:pPr>
            <a:r>
              <a:rPr lang="en-US" sz="1400" dirty="0">
                <a:solidFill>
                  <a:prstClr val="black"/>
                </a:solidFill>
                <a:latin typeface="Verdana" panose="020B0604030504040204" pitchFamily="34" charset="0"/>
                <a:ea typeface="Verdana" panose="020B0604030504040204" pitchFamily="34" charset="0"/>
                <a:cs typeface="Verdana" panose="020B0604030504040204" pitchFamily="34" charset="0"/>
              </a:rPr>
              <a:t>First, type the names of your organisms in the text boxes. Then rearrange them and connect them with arrows to show the flow of energy. </a:t>
            </a:r>
            <a:endParaRPr lang="en-US" sz="1400" dirty="0">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A3FD6E82-8C81-4FD2-AA59-E04F8F0ED7E5}"/>
              </a:ext>
            </a:extLst>
          </p:cNvPr>
          <p:cNvSpPr txBox="1"/>
          <p:nvPr userDrawn="1"/>
        </p:nvSpPr>
        <p:spPr>
          <a:xfrm>
            <a:off x="2846177" y="655017"/>
            <a:ext cx="5867958" cy="3046988"/>
          </a:xfrm>
          <a:custGeom>
            <a:avLst/>
            <a:gdLst>
              <a:gd name="connsiteX0" fmla="*/ 0 w 5867958"/>
              <a:gd name="connsiteY0" fmla="*/ 0 h 3046988"/>
              <a:gd name="connsiteX1" fmla="*/ 586796 w 5867958"/>
              <a:gd name="connsiteY1" fmla="*/ 0 h 3046988"/>
              <a:gd name="connsiteX2" fmla="*/ 1056232 w 5867958"/>
              <a:gd name="connsiteY2" fmla="*/ 0 h 3046988"/>
              <a:gd name="connsiteX3" fmla="*/ 1760387 w 5867958"/>
              <a:gd name="connsiteY3" fmla="*/ 0 h 3046988"/>
              <a:gd name="connsiteX4" fmla="*/ 2229824 w 5867958"/>
              <a:gd name="connsiteY4" fmla="*/ 0 h 3046988"/>
              <a:gd name="connsiteX5" fmla="*/ 2640581 w 5867958"/>
              <a:gd name="connsiteY5" fmla="*/ 0 h 3046988"/>
              <a:gd name="connsiteX6" fmla="*/ 3344736 w 5867958"/>
              <a:gd name="connsiteY6" fmla="*/ 0 h 3046988"/>
              <a:gd name="connsiteX7" fmla="*/ 3931532 w 5867958"/>
              <a:gd name="connsiteY7" fmla="*/ 0 h 3046988"/>
              <a:gd name="connsiteX8" fmla="*/ 4342289 w 5867958"/>
              <a:gd name="connsiteY8" fmla="*/ 0 h 3046988"/>
              <a:gd name="connsiteX9" fmla="*/ 4929085 w 5867958"/>
              <a:gd name="connsiteY9" fmla="*/ 0 h 3046988"/>
              <a:gd name="connsiteX10" fmla="*/ 5867958 w 5867958"/>
              <a:gd name="connsiteY10" fmla="*/ 0 h 3046988"/>
              <a:gd name="connsiteX11" fmla="*/ 5867958 w 5867958"/>
              <a:gd name="connsiteY11" fmla="*/ 507831 h 3046988"/>
              <a:gd name="connsiteX12" fmla="*/ 5867958 w 5867958"/>
              <a:gd name="connsiteY12" fmla="*/ 985193 h 3046988"/>
              <a:gd name="connsiteX13" fmla="*/ 5867958 w 5867958"/>
              <a:gd name="connsiteY13" fmla="*/ 1432084 h 3046988"/>
              <a:gd name="connsiteX14" fmla="*/ 5867958 w 5867958"/>
              <a:gd name="connsiteY14" fmla="*/ 1878976 h 3046988"/>
              <a:gd name="connsiteX15" fmla="*/ 5867958 w 5867958"/>
              <a:gd name="connsiteY15" fmla="*/ 2447747 h 3046988"/>
              <a:gd name="connsiteX16" fmla="*/ 5867958 w 5867958"/>
              <a:gd name="connsiteY16" fmla="*/ 3046988 h 3046988"/>
              <a:gd name="connsiteX17" fmla="*/ 5222483 w 5867958"/>
              <a:gd name="connsiteY17" fmla="*/ 3046988 h 3046988"/>
              <a:gd name="connsiteX18" fmla="*/ 4753046 w 5867958"/>
              <a:gd name="connsiteY18" fmla="*/ 3046988 h 3046988"/>
              <a:gd name="connsiteX19" fmla="*/ 4107571 w 5867958"/>
              <a:gd name="connsiteY19" fmla="*/ 3046988 h 3046988"/>
              <a:gd name="connsiteX20" fmla="*/ 3696814 w 5867958"/>
              <a:gd name="connsiteY20" fmla="*/ 3046988 h 3046988"/>
              <a:gd name="connsiteX21" fmla="*/ 3051338 w 5867958"/>
              <a:gd name="connsiteY21" fmla="*/ 3046988 h 3046988"/>
              <a:gd name="connsiteX22" fmla="*/ 2640581 w 5867958"/>
              <a:gd name="connsiteY22" fmla="*/ 3046988 h 3046988"/>
              <a:gd name="connsiteX23" fmla="*/ 2112465 w 5867958"/>
              <a:gd name="connsiteY23" fmla="*/ 3046988 h 3046988"/>
              <a:gd name="connsiteX24" fmla="*/ 1466990 w 5867958"/>
              <a:gd name="connsiteY24" fmla="*/ 3046988 h 3046988"/>
              <a:gd name="connsiteX25" fmla="*/ 997553 w 5867958"/>
              <a:gd name="connsiteY25" fmla="*/ 3046988 h 3046988"/>
              <a:gd name="connsiteX26" fmla="*/ 528116 w 5867958"/>
              <a:gd name="connsiteY26" fmla="*/ 3046988 h 3046988"/>
              <a:gd name="connsiteX27" fmla="*/ 0 w 5867958"/>
              <a:gd name="connsiteY27" fmla="*/ 3046988 h 3046988"/>
              <a:gd name="connsiteX28" fmla="*/ 0 w 5867958"/>
              <a:gd name="connsiteY28" fmla="*/ 2630566 h 3046988"/>
              <a:gd name="connsiteX29" fmla="*/ 0 w 5867958"/>
              <a:gd name="connsiteY29" fmla="*/ 2061795 h 3046988"/>
              <a:gd name="connsiteX30" fmla="*/ 0 w 5867958"/>
              <a:gd name="connsiteY30" fmla="*/ 1553964 h 3046988"/>
              <a:gd name="connsiteX31" fmla="*/ 0 w 5867958"/>
              <a:gd name="connsiteY31" fmla="*/ 1137542 h 3046988"/>
              <a:gd name="connsiteX32" fmla="*/ 0 w 5867958"/>
              <a:gd name="connsiteY32" fmla="*/ 599241 h 3046988"/>
              <a:gd name="connsiteX33" fmla="*/ 0 w 5867958"/>
              <a:gd name="connsiteY33" fmla="*/ 0 h 304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867958" h="3046988" extrusionOk="0">
                <a:moveTo>
                  <a:pt x="0" y="0"/>
                </a:moveTo>
                <a:cubicBezTo>
                  <a:pt x="178393" y="-9186"/>
                  <a:pt x="386501" y="13027"/>
                  <a:pt x="586796" y="0"/>
                </a:cubicBezTo>
                <a:cubicBezTo>
                  <a:pt x="787091" y="-13027"/>
                  <a:pt x="864671" y="21887"/>
                  <a:pt x="1056232" y="0"/>
                </a:cubicBezTo>
                <a:cubicBezTo>
                  <a:pt x="1247793" y="-21887"/>
                  <a:pt x="1573044" y="65074"/>
                  <a:pt x="1760387" y="0"/>
                </a:cubicBezTo>
                <a:cubicBezTo>
                  <a:pt x="1947731" y="-65074"/>
                  <a:pt x="2106354" y="26814"/>
                  <a:pt x="2229824" y="0"/>
                </a:cubicBezTo>
                <a:cubicBezTo>
                  <a:pt x="2353294" y="-26814"/>
                  <a:pt x="2463123" y="18726"/>
                  <a:pt x="2640581" y="0"/>
                </a:cubicBezTo>
                <a:cubicBezTo>
                  <a:pt x="2818039" y="-18726"/>
                  <a:pt x="3020476" y="19457"/>
                  <a:pt x="3344736" y="0"/>
                </a:cubicBezTo>
                <a:cubicBezTo>
                  <a:pt x="3668997" y="-19457"/>
                  <a:pt x="3689598" y="59220"/>
                  <a:pt x="3931532" y="0"/>
                </a:cubicBezTo>
                <a:cubicBezTo>
                  <a:pt x="4173466" y="-59220"/>
                  <a:pt x="4195184" y="21676"/>
                  <a:pt x="4342289" y="0"/>
                </a:cubicBezTo>
                <a:cubicBezTo>
                  <a:pt x="4489394" y="-21676"/>
                  <a:pt x="4797041" y="65465"/>
                  <a:pt x="4929085" y="0"/>
                </a:cubicBezTo>
                <a:cubicBezTo>
                  <a:pt x="5061129" y="-65465"/>
                  <a:pt x="5509759" y="56790"/>
                  <a:pt x="5867958" y="0"/>
                </a:cubicBezTo>
                <a:cubicBezTo>
                  <a:pt x="5871460" y="130419"/>
                  <a:pt x="5823064" y="347783"/>
                  <a:pt x="5867958" y="507831"/>
                </a:cubicBezTo>
                <a:cubicBezTo>
                  <a:pt x="5912852" y="667879"/>
                  <a:pt x="5841949" y="878253"/>
                  <a:pt x="5867958" y="985193"/>
                </a:cubicBezTo>
                <a:cubicBezTo>
                  <a:pt x="5893967" y="1092133"/>
                  <a:pt x="5842048" y="1289163"/>
                  <a:pt x="5867958" y="1432084"/>
                </a:cubicBezTo>
                <a:cubicBezTo>
                  <a:pt x="5893868" y="1575005"/>
                  <a:pt x="5856560" y="1788291"/>
                  <a:pt x="5867958" y="1878976"/>
                </a:cubicBezTo>
                <a:cubicBezTo>
                  <a:pt x="5879356" y="1969661"/>
                  <a:pt x="5865051" y="2223881"/>
                  <a:pt x="5867958" y="2447747"/>
                </a:cubicBezTo>
                <a:cubicBezTo>
                  <a:pt x="5870865" y="2671613"/>
                  <a:pt x="5834476" y="2840064"/>
                  <a:pt x="5867958" y="3046988"/>
                </a:cubicBezTo>
                <a:cubicBezTo>
                  <a:pt x="5610409" y="3070743"/>
                  <a:pt x="5454197" y="2982967"/>
                  <a:pt x="5222483" y="3046988"/>
                </a:cubicBezTo>
                <a:cubicBezTo>
                  <a:pt x="4990769" y="3111009"/>
                  <a:pt x="4903019" y="3042649"/>
                  <a:pt x="4753046" y="3046988"/>
                </a:cubicBezTo>
                <a:cubicBezTo>
                  <a:pt x="4603073" y="3051327"/>
                  <a:pt x="4285078" y="3010090"/>
                  <a:pt x="4107571" y="3046988"/>
                </a:cubicBezTo>
                <a:cubicBezTo>
                  <a:pt x="3930064" y="3083886"/>
                  <a:pt x="3872914" y="3030933"/>
                  <a:pt x="3696814" y="3046988"/>
                </a:cubicBezTo>
                <a:cubicBezTo>
                  <a:pt x="3520714" y="3063043"/>
                  <a:pt x="3368539" y="3028852"/>
                  <a:pt x="3051338" y="3046988"/>
                </a:cubicBezTo>
                <a:cubicBezTo>
                  <a:pt x="2734137" y="3065124"/>
                  <a:pt x="2814458" y="3007802"/>
                  <a:pt x="2640581" y="3046988"/>
                </a:cubicBezTo>
                <a:cubicBezTo>
                  <a:pt x="2466704" y="3086174"/>
                  <a:pt x="2263844" y="3036889"/>
                  <a:pt x="2112465" y="3046988"/>
                </a:cubicBezTo>
                <a:cubicBezTo>
                  <a:pt x="1961086" y="3057087"/>
                  <a:pt x="1634603" y="2973216"/>
                  <a:pt x="1466990" y="3046988"/>
                </a:cubicBezTo>
                <a:cubicBezTo>
                  <a:pt x="1299378" y="3120760"/>
                  <a:pt x="1137311" y="3007249"/>
                  <a:pt x="997553" y="3046988"/>
                </a:cubicBezTo>
                <a:cubicBezTo>
                  <a:pt x="857795" y="3086727"/>
                  <a:pt x="700953" y="3042384"/>
                  <a:pt x="528116" y="3046988"/>
                </a:cubicBezTo>
                <a:cubicBezTo>
                  <a:pt x="355279" y="3051592"/>
                  <a:pt x="174257" y="3015429"/>
                  <a:pt x="0" y="3046988"/>
                </a:cubicBezTo>
                <a:cubicBezTo>
                  <a:pt x="-13846" y="2875386"/>
                  <a:pt x="36873" y="2744262"/>
                  <a:pt x="0" y="2630566"/>
                </a:cubicBezTo>
                <a:cubicBezTo>
                  <a:pt x="-36873" y="2516870"/>
                  <a:pt x="21592" y="2260756"/>
                  <a:pt x="0" y="2061795"/>
                </a:cubicBezTo>
                <a:cubicBezTo>
                  <a:pt x="-21592" y="1862834"/>
                  <a:pt x="16930" y="1718234"/>
                  <a:pt x="0" y="1553964"/>
                </a:cubicBezTo>
                <a:cubicBezTo>
                  <a:pt x="-16930" y="1389694"/>
                  <a:pt x="1975" y="1292657"/>
                  <a:pt x="0" y="1137542"/>
                </a:cubicBezTo>
                <a:cubicBezTo>
                  <a:pt x="-1975" y="982427"/>
                  <a:pt x="62748" y="787703"/>
                  <a:pt x="0" y="599241"/>
                </a:cubicBezTo>
                <a:cubicBezTo>
                  <a:pt x="-62748" y="410779"/>
                  <a:pt x="17305" y="122499"/>
                  <a:pt x="0" y="0"/>
                </a:cubicBezTo>
                <a:close/>
              </a:path>
            </a:pathLst>
          </a:custGeom>
          <a:noFill/>
          <a:ln w="19050">
            <a:solidFill>
              <a:srgbClr val="00B050"/>
            </a:solidFill>
            <a:extLst>
              <a:ext uri="{C807C97D-BFC1-408E-A445-0C87EB9F89A2}">
                <ask:lineSketchStyleProps xmlns:ask="http://schemas.microsoft.com/office/drawing/2018/sketchyshapes" sd="2420881638">
                  <a:prstGeom prst="rect">
                    <a:avLst/>
                  </a:prstGeom>
                  <ask:type>
                    <ask:lineSketchScribble/>
                  </ask:type>
                </ask:lineSketchStyleProps>
              </a:ext>
            </a:extLst>
          </a:ln>
        </p:spPr>
        <p:txBody>
          <a:bodyPr wrap="square" rtlCol="0">
            <a:spAutoFit/>
          </a:bodyPr>
          <a:lstStyle/>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p:txBody>
      </p:sp>
      <p:pic>
        <p:nvPicPr>
          <p:cNvPr id="5" name="Picture 4" descr="A picture containing drawing&#10;&#10;Description automatically generated">
            <a:extLst>
              <a:ext uri="{FF2B5EF4-FFF2-40B4-BE49-F238E27FC236}">
                <a16:creationId xmlns:a16="http://schemas.microsoft.com/office/drawing/2014/main" id="{A933BA06-0CB8-3F40-8CEC-EB38A20603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6788" y="481639"/>
            <a:ext cx="641566" cy="640080"/>
          </a:xfrm>
          <a:prstGeom prst="rect">
            <a:avLst/>
          </a:prstGeom>
        </p:spPr>
      </p:pic>
    </p:spTree>
    <p:extLst>
      <p:ext uri="{BB962C8B-B14F-4D97-AF65-F5344CB8AC3E}">
        <p14:creationId xmlns:p14="http://schemas.microsoft.com/office/powerpoint/2010/main" val="1075669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search It">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67771D9-51CE-4601-A7E4-7FAFF76014BD}"/>
              </a:ext>
            </a:extLst>
          </p:cNvPr>
          <p:cNvSpPr txBox="1"/>
          <p:nvPr userDrawn="1"/>
        </p:nvSpPr>
        <p:spPr>
          <a:xfrm>
            <a:off x="0" y="0"/>
            <a:ext cx="2322325" cy="3139321"/>
          </a:xfrm>
          <a:prstGeom prst="rect">
            <a:avLst/>
          </a:prstGeom>
          <a:noFill/>
        </p:spPr>
        <p:txBody>
          <a:bodyPr wrap="square" rtlCol="0">
            <a:spAutoFit/>
          </a:bodyPr>
          <a:lstStyle/>
          <a:p>
            <a:r>
              <a:rPr lang="en-US" sz="1200" b="1" dirty="0">
                <a:latin typeface="Verdana" panose="020B0604030504040204" pitchFamily="34" charset="0"/>
                <a:ea typeface="Verdana" panose="020B0604030504040204" pitchFamily="34" charset="0"/>
                <a:cs typeface="Verdana" panose="020B0604030504040204" pitchFamily="34" charset="0"/>
              </a:rPr>
              <a:t>Your</a:t>
            </a:r>
            <a:r>
              <a:rPr lang="en-US" dirty="0">
                <a:latin typeface="Verdana" panose="020B0604030504040204" pitchFamily="34" charset="0"/>
                <a:ea typeface="Verdana" panose="020B0604030504040204" pitchFamily="34" charset="0"/>
                <a:cs typeface="Verdana" panose="020B0604030504040204" pitchFamily="34" charset="0"/>
              </a:rPr>
              <a:t> </a:t>
            </a:r>
            <a:r>
              <a:rPr lang="en-US" sz="1200" b="1" dirty="0">
                <a:latin typeface="Verdana" panose="020B0604030504040204" pitchFamily="34" charset="0"/>
                <a:ea typeface="Verdana" panose="020B0604030504040204" pitchFamily="34" charset="0"/>
                <a:cs typeface="Verdana" panose="020B0604030504040204" pitchFamily="34" charset="0"/>
              </a:rPr>
              <a:t>Answers</a:t>
            </a:r>
            <a:r>
              <a:rPr lang="en-US" sz="1200" dirty="0">
                <a:latin typeface="Verdana" panose="020B0604030504040204" pitchFamily="34" charset="0"/>
                <a:ea typeface="Verdana" panose="020B0604030504040204" pitchFamily="34" charset="0"/>
                <a:cs typeface="Verdana" panose="020B0604030504040204" pitchFamily="34" charset="0"/>
              </a:rPr>
              <a:t>:</a:t>
            </a: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1.</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2.</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3.</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4.</a:t>
            </a:r>
          </a:p>
          <a:p>
            <a:endParaRPr lang="en-US" sz="1200" dirty="0">
              <a:latin typeface="Georgia" panose="02040502050405020303" pitchFamily="18" charset="0"/>
            </a:endParaRPr>
          </a:p>
        </p:txBody>
      </p:sp>
      <p:sp>
        <p:nvSpPr>
          <p:cNvPr id="8" name="Rectangle 7">
            <a:extLst>
              <a:ext uri="{FF2B5EF4-FFF2-40B4-BE49-F238E27FC236}">
                <a16:creationId xmlns:a16="http://schemas.microsoft.com/office/drawing/2014/main" id="{AEED830E-CDD2-4AC9-8565-96FB84FA871F}"/>
              </a:ext>
            </a:extLst>
          </p:cNvPr>
          <p:cNvSpPr/>
          <p:nvPr userDrawn="1"/>
        </p:nvSpPr>
        <p:spPr>
          <a:xfrm>
            <a:off x="248478" y="417393"/>
            <a:ext cx="2017644" cy="38622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5" name="TextBox 4">
            <a:extLst>
              <a:ext uri="{FF2B5EF4-FFF2-40B4-BE49-F238E27FC236}">
                <a16:creationId xmlns:a16="http://schemas.microsoft.com/office/drawing/2014/main" id="{D53E3EC4-2511-4130-B441-A45C21736A58}"/>
              </a:ext>
            </a:extLst>
          </p:cNvPr>
          <p:cNvSpPr txBox="1"/>
          <p:nvPr userDrawn="1"/>
        </p:nvSpPr>
        <p:spPr>
          <a:xfrm>
            <a:off x="2570803" y="417393"/>
            <a:ext cx="6475443" cy="2831544"/>
          </a:xfrm>
          <a:prstGeom prst="rect">
            <a:avLst/>
          </a:prstGeom>
          <a:noFill/>
        </p:spPr>
        <p:txBody>
          <a:bodyPr wrap="square" rtlCol="0">
            <a:spAutoFit/>
          </a:bodyPr>
          <a:lstStyle/>
          <a:p>
            <a:r>
              <a:rPr lang="en-US" sz="1400" dirty="0">
                <a:latin typeface="Verdana"/>
                <a:ea typeface="Verdana"/>
                <a:cs typeface="Verdana" panose="020B0604030504040204" pitchFamily="34" charset="0"/>
              </a:rPr>
              <a:t>Visit </a:t>
            </a:r>
          </a:p>
          <a:p>
            <a:endParaRPr lang="en-US" sz="1400" dirty="0">
              <a:latin typeface="Verdana"/>
              <a:ea typeface="Verdana"/>
              <a:cs typeface="Verdana" panose="020B0604030504040204" pitchFamily="34" charset="0"/>
            </a:endParaRPr>
          </a:p>
          <a:p>
            <a:endParaRPr lang="en-US" sz="1400" dirty="0">
              <a:latin typeface="Verdana" panose="020B0604030504040204" pitchFamily="34" charset="0"/>
              <a:ea typeface="Verdana" panose="020B0604030504040204" pitchFamily="34" charset="0"/>
              <a:cs typeface="Verdana" panose="020B0604030504040204" pitchFamily="34" charset="0"/>
            </a:endParaRPr>
          </a:p>
          <a:p>
            <a:pPr marL="342900" indent="-285750">
              <a:spcAft>
                <a:spcPts val="600"/>
              </a:spcAft>
              <a:buFont typeface="Arial" panose="020B0604020202020204" pitchFamily="34" charset="0"/>
              <a:buChar char="•"/>
            </a:pPr>
            <a:r>
              <a:rPr lang="en-US" sz="1400" dirty="0">
                <a:latin typeface="Verdana" panose="020B0604030504040204" pitchFamily="34" charset="0"/>
                <a:ea typeface="Verdana" panose="020B0604030504040204" pitchFamily="34" charset="0"/>
                <a:cs typeface="Verdana" panose="020B0604030504040204" pitchFamily="34" charset="0"/>
              </a:rPr>
              <a:t>Click “Launch.”</a:t>
            </a:r>
          </a:p>
          <a:p>
            <a:pPr marL="342900" indent="-285750">
              <a:spcAft>
                <a:spcPts val="600"/>
              </a:spcAft>
              <a:buFont typeface="Arial" panose="020B0604020202020204" pitchFamily="34" charset="0"/>
              <a:buChar char="•"/>
            </a:pPr>
            <a:r>
              <a:rPr lang="en-US" sz="1400" dirty="0">
                <a:latin typeface="Verdana"/>
                <a:ea typeface="Verdana"/>
                <a:cs typeface="Verdana" panose="020B0604030504040204" pitchFamily="34" charset="0"/>
              </a:rPr>
              <a:t>Read through the information to answer the following questions:</a:t>
            </a:r>
            <a:endParaRPr lang="en-US" sz="1400" dirty="0">
              <a:latin typeface="Verdana"/>
              <a:ea typeface="Verdana"/>
            </a:endParaRPr>
          </a:p>
          <a:p>
            <a:pPr marL="342900" indent="-342900">
              <a:buFont typeface="+mj-lt"/>
              <a:buAutoNum type="arabicPeriod"/>
            </a:pPr>
            <a:endParaRPr lang="en-US" sz="1400" dirty="0">
              <a:latin typeface="Verdana"/>
              <a:ea typeface="Verdana"/>
              <a:cs typeface="Verdana" panose="020B0604030504040204" pitchFamily="34" charset="0"/>
            </a:endParaRPr>
          </a:p>
          <a:p>
            <a:pPr marL="574675" lvl="1" indent="-234950">
              <a:buFont typeface="+mj-lt"/>
              <a:buAutoNum type="arabicPeriod"/>
            </a:pPr>
            <a:r>
              <a:rPr lang="en-US" sz="1400" dirty="0">
                <a:latin typeface="Verdana"/>
                <a:ea typeface="Verdana"/>
                <a:cs typeface="Verdana" panose="020B0604030504040204" pitchFamily="34" charset="0"/>
              </a:rPr>
              <a:t>A food web is made up of _________ _________ each of which starts with a producer and includes consumers.</a:t>
            </a:r>
          </a:p>
          <a:p>
            <a:pPr marL="574675" lvl="1" indent="-234950">
              <a:buFont typeface="+mj-lt"/>
              <a:buAutoNum type="arabicPeriod"/>
            </a:pPr>
            <a:endParaRPr lang="en-US" sz="1400" dirty="0">
              <a:latin typeface="Verdana"/>
              <a:ea typeface="Verdana"/>
              <a:cs typeface="Verdana" panose="020B0604030504040204" pitchFamily="34" charset="0"/>
            </a:endParaRPr>
          </a:p>
          <a:p>
            <a:pPr marL="574675" lvl="1" indent="-234950">
              <a:buFont typeface="+mj-lt"/>
              <a:buAutoNum type="arabicPeriod"/>
            </a:pPr>
            <a:r>
              <a:rPr lang="en-US" sz="1400" dirty="0">
                <a:latin typeface="Verdana"/>
                <a:ea typeface="Verdana"/>
                <a:cs typeface="Verdana" panose="020B0604030504040204" pitchFamily="34" charset="0"/>
              </a:rPr>
              <a:t>What is the difference between a food chain and a food web?</a:t>
            </a:r>
            <a:endParaRPr lang="en-US" sz="1400" dirty="0">
              <a:latin typeface="Verdana"/>
              <a:ea typeface="Verdana"/>
            </a:endParaRPr>
          </a:p>
          <a:p>
            <a:pPr marL="0" indent="0">
              <a:buFont typeface="+mj-lt"/>
              <a:buNone/>
            </a:pPr>
            <a:endParaRPr lang="en-US" sz="1400" dirty="0">
              <a:latin typeface="Verdana"/>
              <a:ea typeface="Verdana"/>
              <a:cs typeface="Verdana" panose="020B060403050404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Verdana"/>
                <a:ea typeface="Verdana"/>
                <a:cs typeface="Verdana" panose="020B0604030504040204" pitchFamily="34" charset="0"/>
              </a:rPr>
              <a:t>Complete the activity to answer the following questions:</a:t>
            </a:r>
          </a:p>
        </p:txBody>
      </p:sp>
      <p:sp>
        <p:nvSpPr>
          <p:cNvPr id="6" name="TextBox 5">
            <a:extLst>
              <a:ext uri="{FF2B5EF4-FFF2-40B4-BE49-F238E27FC236}">
                <a16:creationId xmlns:a16="http://schemas.microsoft.com/office/drawing/2014/main" id="{85F78D09-6A14-4681-A881-8C6CEB4B9216}"/>
              </a:ext>
            </a:extLst>
          </p:cNvPr>
          <p:cNvSpPr txBox="1"/>
          <p:nvPr userDrawn="1"/>
        </p:nvSpPr>
        <p:spPr>
          <a:xfrm>
            <a:off x="2570803" y="3233813"/>
            <a:ext cx="5299787" cy="1600438"/>
          </a:xfrm>
          <a:prstGeom prst="rect">
            <a:avLst/>
          </a:prstGeom>
          <a:noFill/>
        </p:spPr>
        <p:txBody>
          <a:bodyPr wrap="square">
            <a:spAutoFit/>
          </a:bodyPr>
          <a:lstStyle/>
          <a:p>
            <a:pPr marL="574675" lvl="1" indent="-234950">
              <a:buFont typeface="+mj-lt"/>
              <a:buAutoNum type="arabicPeriod" startAt="3"/>
            </a:pPr>
            <a:r>
              <a:rPr lang="en-US" sz="1400" dirty="0">
                <a:latin typeface="Verdana"/>
                <a:ea typeface="Verdana"/>
                <a:cs typeface="Verdana" panose="020B0604030504040204" pitchFamily="34" charset="0"/>
              </a:rPr>
              <a:t>In food chain 3, what would you expect to happen if the milkweed population decreased?</a:t>
            </a:r>
          </a:p>
          <a:p>
            <a:pPr marL="574675" lvl="1" indent="-234950">
              <a:buFont typeface="+mj-lt"/>
              <a:buAutoNum type="arabicPeriod" startAt="3"/>
            </a:pPr>
            <a:endParaRPr lang="en-US" sz="1400" dirty="0">
              <a:latin typeface="Verdana"/>
              <a:ea typeface="Verdana"/>
              <a:cs typeface="Verdana" panose="020B0604030504040204" pitchFamily="34" charset="0"/>
            </a:endParaRPr>
          </a:p>
          <a:p>
            <a:pPr marL="574675" lvl="1" indent="-234950">
              <a:buFont typeface="+mj-lt"/>
              <a:buAutoNum type="arabicPeriod" startAt="3"/>
            </a:pPr>
            <a:r>
              <a:rPr lang="en-US" sz="1400" dirty="0">
                <a:latin typeface="Verdana"/>
                <a:ea typeface="Verdana"/>
                <a:cs typeface="Verdana" panose="020B0604030504040204" pitchFamily="34" charset="0"/>
              </a:rPr>
              <a:t>Using the final food web, if the frog population decreased, why would the coyote population be better-equipped to survive than the sandhill crane population?</a:t>
            </a:r>
            <a:endParaRPr lang="en-US" sz="14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77785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Write I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56A2DF-4520-46F3-815F-D8E267DD9941}"/>
              </a:ext>
            </a:extLst>
          </p:cNvPr>
          <p:cNvSpPr txBox="1"/>
          <p:nvPr userDrawn="1"/>
        </p:nvSpPr>
        <p:spPr>
          <a:xfrm>
            <a:off x="99060" y="586591"/>
            <a:ext cx="2205963" cy="2031325"/>
          </a:xfrm>
          <a:prstGeom prst="rect">
            <a:avLst/>
          </a:prstGeom>
          <a:noFill/>
        </p:spPr>
        <p:txBody>
          <a:bodyPr wrap="square" rtlCol="0">
            <a:spAutoFit/>
          </a:bodyPr>
          <a:lstStyle/>
          <a:p>
            <a:pPr marL="0" marR="0" lvl="0" indent="0" algn="l" defTabSz="1005840" rtl="0" eaLnBrk="1" fontAlgn="auto" latinLnBrk="0" hangingPunct="1">
              <a:lnSpc>
                <a:spcPct val="100000"/>
              </a:lnSpc>
              <a:spcBef>
                <a:spcPts val="0"/>
              </a:spcBef>
              <a:spcAft>
                <a:spcPts val="0"/>
              </a:spcAft>
              <a:buClrTx/>
              <a:buSzTx/>
              <a:buFont typeface="+mj-lt"/>
              <a:buNone/>
              <a:tabLst/>
              <a:defRPr/>
            </a:pPr>
            <a:r>
              <a:rPr lang="en-US" sz="1800" dirty="0">
                <a:latin typeface="Verdana" panose="020B0604030504040204" pitchFamily="34" charset="0"/>
                <a:ea typeface="Verdana" panose="020B0604030504040204" pitchFamily="34" charset="0"/>
                <a:cs typeface="Verdana" panose="020B0604030504040204" pitchFamily="34" charset="0"/>
              </a:rPr>
              <a:t>Describe how removing an organism from a food web can impact the entire ecosystem.</a:t>
            </a:r>
          </a:p>
          <a:p>
            <a:pPr marL="0" indent="0" defTabSz="1005840">
              <a:buFont typeface="+mj-lt"/>
              <a:buNone/>
            </a:pPr>
            <a:endParaRPr lang="en-US" sz="1800" dirty="0">
              <a:solidFill>
                <a:prstClr val="black"/>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82BA33A4-3EBF-477D-90B2-C11447EBE43F}"/>
              </a:ext>
            </a:extLst>
          </p:cNvPr>
          <p:cNvSpPr txBox="1"/>
          <p:nvPr userDrawn="1"/>
        </p:nvSpPr>
        <p:spPr>
          <a:xfrm>
            <a:off x="2865496" y="771256"/>
            <a:ext cx="5867958" cy="2862322"/>
          </a:xfrm>
          <a:custGeom>
            <a:avLst/>
            <a:gdLst>
              <a:gd name="connsiteX0" fmla="*/ 0 w 5867958"/>
              <a:gd name="connsiteY0" fmla="*/ 0 h 2862322"/>
              <a:gd name="connsiteX1" fmla="*/ 586796 w 5867958"/>
              <a:gd name="connsiteY1" fmla="*/ 0 h 2862322"/>
              <a:gd name="connsiteX2" fmla="*/ 1056232 w 5867958"/>
              <a:gd name="connsiteY2" fmla="*/ 0 h 2862322"/>
              <a:gd name="connsiteX3" fmla="*/ 1760387 w 5867958"/>
              <a:gd name="connsiteY3" fmla="*/ 0 h 2862322"/>
              <a:gd name="connsiteX4" fmla="*/ 2229824 w 5867958"/>
              <a:gd name="connsiteY4" fmla="*/ 0 h 2862322"/>
              <a:gd name="connsiteX5" fmla="*/ 2640581 w 5867958"/>
              <a:gd name="connsiteY5" fmla="*/ 0 h 2862322"/>
              <a:gd name="connsiteX6" fmla="*/ 3344736 w 5867958"/>
              <a:gd name="connsiteY6" fmla="*/ 0 h 2862322"/>
              <a:gd name="connsiteX7" fmla="*/ 3931532 w 5867958"/>
              <a:gd name="connsiteY7" fmla="*/ 0 h 2862322"/>
              <a:gd name="connsiteX8" fmla="*/ 4342289 w 5867958"/>
              <a:gd name="connsiteY8" fmla="*/ 0 h 2862322"/>
              <a:gd name="connsiteX9" fmla="*/ 4929085 w 5867958"/>
              <a:gd name="connsiteY9" fmla="*/ 0 h 2862322"/>
              <a:gd name="connsiteX10" fmla="*/ 5867958 w 5867958"/>
              <a:gd name="connsiteY10" fmla="*/ 0 h 2862322"/>
              <a:gd name="connsiteX11" fmla="*/ 5867958 w 5867958"/>
              <a:gd name="connsiteY11" fmla="*/ 572464 h 2862322"/>
              <a:gd name="connsiteX12" fmla="*/ 5867958 w 5867958"/>
              <a:gd name="connsiteY12" fmla="*/ 1116306 h 2862322"/>
              <a:gd name="connsiteX13" fmla="*/ 5867958 w 5867958"/>
              <a:gd name="connsiteY13" fmla="*/ 1631524 h 2862322"/>
              <a:gd name="connsiteX14" fmla="*/ 5867958 w 5867958"/>
              <a:gd name="connsiteY14" fmla="*/ 2146742 h 2862322"/>
              <a:gd name="connsiteX15" fmla="*/ 5867958 w 5867958"/>
              <a:gd name="connsiteY15" fmla="*/ 2862322 h 2862322"/>
              <a:gd name="connsiteX16" fmla="*/ 5339842 w 5867958"/>
              <a:gd name="connsiteY16" fmla="*/ 2862322 h 2862322"/>
              <a:gd name="connsiteX17" fmla="*/ 4811726 w 5867958"/>
              <a:gd name="connsiteY17" fmla="*/ 2862322 h 2862322"/>
              <a:gd name="connsiteX18" fmla="*/ 4342289 w 5867958"/>
              <a:gd name="connsiteY18" fmla="*/ 2862322 h 2862322"/>
              <a:gd name="connsiteX19" fmla="*/ 3696814 w 5867958"/>
              <a:gd name="connsiteY19" fmla="*/ 2862322 h 2862322"/>
              <a:gd name="connsiteX20" fmla="*/ 3286056 w 5867958"/>
              <a:gd name="connsiteY20" fmla="*/ 2862322 h 2862322"/>
              <a:gd name="connsiteX21" fmla="*/ 2640581 w 5867958"/>
              <a:gd name="connsiteY21" fmla="*/ 2862322 h 2862322"/>
              <a:gd name="connsiteX22" fmla="*/ 2229824 w 5867958"/>
              <a:gd name="connsiteY22" fmla="*/ 2862322 h 2862322"/>
              <a:gd name="connsiteX23" fmla="*/ 1701708 w 5867958"/>
              <a:gd name="connsiteY23" fmla="*/ 2862322 h 2862322"/>
              <a:gd name="connsiteX24" fmla="*/ 1056232 w 5867958"/>
              <a:gd name="connsiteY24" fmla="*/ 2862322 h 2862322"/>
              <a:gd name="connsiteX25" fmla="*/ 586796 w 5867958"/>
              <a:gd name="connsiteY25" fmla="*/ 2862322 h 2862322"/>
              <a:gd name="connsiteX26" fmla="*/ 0 w 5867958"/>
              <a:gd name="connsiteY26" fmla="*/ 2862322 h 2862322"/>
              <a:gd name="connsiteX27" fmla="*/ 0 w 5867958"/>
              <a:gd name="connsiteY27" fmla="*/ 2261234 h 2862322"/>
              <a:gd name="connsiteX28" fmla="*/ 0 w 5867958"/>
              <a:gd name="connsiteY28" fmla="*/ 1688770 h 2862322"/>
              <a:gd name="connsiteX29" fmla="*/ 0 w 5867958"/>
              <a:gd name="connsiteY29" fmla="*/ 1059059 h 2862322"/>
              <a:gd name="connsiteX30" fmla="*/ 0 w 5867958"/>
              <a:gd name="connsiteY30" fmla="*/ 0 h 286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67958" h="2862322" extrusionOk="0">
                <a:moveTo>
                  <a:pt x="0" y="0"/>
                </a:moveTo>
                <a:cubicBezTo>
                  <a:pt x="178393" y="-9186"/>
                  <a:pt x="386501" y="13027"/>
                  <a:pt x="586796" y="0"/>
                </a:cubicBezTo>
                <a:cubicBezTo>
                  <a:pt x="787091" y="-13027"/>
                  <a:pt x="864671" y="21887"/>
                  <a:pt x="1056232" y="0"/>
                </a:cubicBezTo>
                <a:cubicBezTo>
                  <a:pt x="1247793" y="-21887"/>
                  <a:pt x="1573044" y="65074"/>
                  <a:pt x="1760387" y="0"/>
                </a:cubicBezTo>
                <a:cubicBezTo>
                  <a:pt x="1947731" y="-65074"/>
                  <a:pt x="2106354" y="26814"/>
                  <a:pt x="2229824" y="0"/>
                </a:cubicBezTo>
                <a:cubicBezTo>
                  <a:pt x="2353294" y="-26814"/>
                  <a:pt x="2463123" y="18726"/>
                  <a:pt x="2640581" y="0"/>
                </a:cubicBezTo>
                <a:cubicBezTo>
                  <a:pt x="2818039" y="-18726"/>
                  <a:pt x="3020476" y="19457"/>
                  <a:pt x="3344736" y="0"/>
                </a:cubicBezTo>
                <a:cubicBezTo>
                  <a:pt x="3668997" y="-19457"/>
                  <a:pt x="3689598" y="59220"/>
                  <a:pt x="3931532" y="0"/>
                </a:cubicBezTo>
                <a:cubicBezTo>
                  <a:pt x="4173466" y="-59220"/>
                  <a:pt x="4195184" y="21676"/>
                  <a:pt x="4342289" y="0"/>
                </a:cubicBezTo>
                <a:cubicBezTo>
                  <a:pt x="4489394" y="-21676"/>
                  <a:pt x="4797041" y="65465"/>
                  <a:pt x="4929085" y="0"/>
                </a:cubicBezTo>
                <a:cubicBezTo>
                  <a:pt x="5061129" y="-65465"/>
                  <a:pt x="5509759" y="56790"/>
                  <a:pt x="5867958" y="0"/>
                </a:cubicBezTo>
                <a:cubicBezTo>
                  <a:pt x="5911115" y="149712"/>
                  <a:pt x="5847344" y="322712"/>
                  <a:pt x="5867958" y="572464"/>
                </a:cubicBezTo>
                <a:cubicBezTo>
                  <a:pt x="5888572" y="822216"/>
                  <a:pt x="5809448" y="863750"/>
                  <a:pt x="5867958" y="1116306"/>
                </a:cubicBezTo>
                <a:cubicBezTo>
                  <a:pt x="5926468" y="1368862"/>
                  <a:pt x="5831236" y="1438872"/>
                  <a:pt x="5867958" y="1631524"/>
                </a:cubicBezTo>
                <a:cubicBezTo>
                  <a:pt x="5904680" y="1824176"/>
                  <a:pt x="5867128" y="2016771"/>
                  <a:pt x="5867958" y="2146742"/>
                </a:cubicBezTo>
                <a:cubicBezTo>
                  <a:pt x="5868788" y="2276713"/>
                  <a:pt x="5800496" y="2599388"/>
                  <a:pt x="5867958" y="2862322"/>
                </a:cubicBezTo>
                <a:cubicBezTo>
                  <a:pt x="5694004" y="2919999"/>
                  <a:pt x="5501294" y="2855628"/>
                  <a:pt x="5339842" y="2862322"/>
                </a:cubicBezTo>
                <a:cubicBezTo>
                  <a:pt x="5178390" y="2869016"/>
                  <a:pt x="4919619" y="2812532"/>
                  <a:pt x="4811726" y="2862322"/>
                </a:cubicBezTo>
                <a:cubicBezTo>
                  <a:pt x="4703833" y="2912112"/>
                  <a:pt x="4492262" y="2857983"/>
                  <a:pt x="4342289" y="2862322"/>
                </a:cubicBezTo>
                <a:cubicBezTo>
                  <a:pt x="4192316" y="2866661"/>
                  <a:pt x="3874321" y="2825424"/>
                  <a:pt x="3696814" y="2862322"/>
                </a:cubicBezTo>
                <a:cubicBezTo>
                  <a:pt x="3519307" y="2899220"/>
                  <a:pt x="3468677" y="2846982"/>
                  <a:pt x="3286056" y="2862322"/>
                </a:cubicBezTo>
                <a:cubicBezTo>
                  <a:pt x="3103435" y="2877662"/>
                  <a:pt x="2956620" y="2838388"/>
                  <a:pt x="2640581" y="2862322"/>
                </a:cubicBezTo>
                <a:cubicBezTo>
                  <a:pt x="2324543" y="2886256"/>
                  <a:pt x="2403701" y="2823136"/>
                  <a:pt x="2229824" y="2862322"/>
                </a:cubicBezTo>
                <a:cubicBezTo>
                  <a:pt x="2055947" y="2901508"/>
                  <a:pt x="1853087" y="2852223"/>
                  <a:pt x="1701708" y="2862322"/>
                </a:cubicBezTo>
                <a:cubicBezTo>
                  <a:pt x="1550329" y="2872421"/>
                  <a:pt x="1229599" y="2790965"/>
                  <a:pt x="1056232" y="2862322"/>
                </a:cubicBezTo>
                <a:cubicBezTo>
                  <a:pt x="882865" y="2933679"/>
                  <a:pt x="726287" y="2818650"/>
                  <a:pt x="586796" y="2862322"/>
                </a:cubicBezTo>
                <a:cubicBezTo>
                  <a:pt x="447305" y="2905994"/>
                  <a:pt x="194537" y="2842515"/>
                  <a:pt x="0" y="2862322"/>
                </a:cubicBezTo>
                <a:cubicBezTo>
                  <a:pt x="-18318" y="2576288"/>
                  <a:pt x="27873" y="2450374"/>
                  <a:pt x="0" y="2261234"/>
                </a:cubicBezTo>
                <a:cubicBezTo>
                  <a:pt x="-27873" y="2072094"/>
                  <a:pt x="38882" y="1933790"/>
                  <a:pt x="0" y="1688770"/>
                </a:cubicBezTo>
                <a:cubicBezTo>
                  <a:pt x="-38882" y="1443750"/>
                  <a:pt x="54280" y="1330540"/>
                  <a:pt x="0" y="1059059"/>
                </a:cubicBezTo>
                <a:cubicBezTo>
                  <a:pt x="-54280" y="787578"/>
                  <a:pt x="113758" y="482599"/>
                  <a:pt x="0" y="0"/>
                </a:cubicBezTo>
                <a:close/>
              </a:path>
            </a:pathLst>
          </a:custGeom>
          <a:noFill/>
          <a:ln w="19050">
            <a:solidFill>
              <a:srgbClr val="00B050"/>
            </a:solidFill>
            <a:extLst>
              <a:ext uri="{C807C97D-BFC1-408E-A445-0C87EB9F89A2}">
                <ask:lineSketchStyleProps xmlns:ask="http://schemas.microsoft.com/office/drawing/2018/sketchyshapes" sd="2420881638">
                  <a:prstGeom prst="rect">
                    <a:avLst/>
                  </a:prstGeom>
                  <ask:type>
                    <ask:lineSketchScribble/>
                  </ask:type>
                </ask:lineSketchStyleProps>
              </a:ext>
            </a:extLst>
          </a:ln>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1.</a:t>
            </a: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p:txBody>
      </p:sp>
      <p:sp>
        <p:nvSpPr>
          <p:cNvPr id="6" name="TextBox 5">
            <a:extLst>
              <a:ext uri="{FF2B5EF4-FFF2-40B4-BE49-F238E27FC236}">
                <a16:creationId xmlns:a16="http://schemas.microsoft.com/office/drawing/2014/main" id="{61EA24AD-9F3D-4E63-BE36-F669D3383012}"/>
              </a:ext>
            </a:extLst>
          </p:cNvPr>
          <p:cNvSpPr txBox="1"/>
          <p:nvPr userDrawn="1"/>
        </p:nvSpPr>
        <p:spPr>
          <a:xfrm>
            <a:off x="4089328" y="47691"/>
            <a:ext cx="2805994"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Question 1</a:t>
            </a:r>
          </a:p>
        </p:txBody>
      </p:sp>
    </p:spTree>
    <p:extLst>
      <p:ext uri="{BB962C8B-B14F-4D97-AF65-F5344CB8AC3E}">
        <p14:creationId xmlns:p14="http://schemas.microsoft.com/office/powerpoint/2010/main" val="38932984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Write I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56A2DF-4520-46F3-815F-D8E267DD9941}"/>
              </a:ext>
            </a:extLst>
          </p:cNvPr>
          <p:cNvSpPr txBox="1"/>
          <p:nvPr userDrawn="1"/>
        </p:nvSpPr>
        <p:spPr>
          <a:xfrm>
            <a:off x="99060" y="586591"/>
            <a:ext cx="2205963" cy="1831271"/>
          </a:xfrm>
          <a:prstGeom prst="rect">
            <a:avLst/>
          </a:prstGeom>
          <a:noFill/>
        </p:spPr>
        <p:txBody>
          <a:bodyPr wrap="square" rtlCol="0">
            <a:spAutoFit/>
          </a:bodyPr>
          <a:lstStyle/>
          <a:p>
            <a:pPr marL="0" marR="0" lvl="0" indent="0" algn="l" defTabSz="1005840" rtl="0" eaLnBrk="1" fontAlgn="auto" latinLnBrk="0" hangingPunct="1">
              <a:lnSpc>
                <a:spcPct val="100000"/>
              </a:lnSpc>
              <a:spcBef>
                <a:spcPts val="0"/>
              </a:spcBef>
              <a:spcAft>
                <a:spcPts val="600"/>
              </a:spcAft>
              <a:buClrTx/>
              <a:buSzTx/>
              <a:buFont typeface="+mj-lt"/>
              <a:buNone/>
              <a:tabLst/>
              <a:defRPr/>
            </a:pPr>
            <a:r>
              <a:rPr lang="en-US" sz="1800" dirty="0">
                <a:latin typeface="Verdana" panose="020B0604030504040204" pitchFamily="34" charset="0"/>
                <a:ea typeface="Verdana" panose="020B0604030504040204" pitchFamily="34" charset="0"/>
                <a:cs typeface="Verdana" panose="020B0604030504040204" pitchFamily="34" charset="0"/>
              </a:rPr>
              <a:t>Describe the flow of energy in a marine food web.</a:t>
            </a:r>
          </a:p>
          <a:p>
            <a:pPr marL="0" marR="0" lvl="0" indent="0" algn="l" defTabSz="1005840" rtl="0" eaLnBrk="1" fontAlgn="auto" latinLnBrk="0" hangingPunct="1">
              <a:lnSpc>
                <a:spcPct val="100000"/>
              </a:lnSpc>
              <a:spcBef>
                <a:spcPts val="0"/>
              </a:spcBef>
              <a:spcAft>
                <a:spcPts val="0"/>
              </a:spcAft>
              <a:buClrTx/>
              <a:buSzTx/>
              <a:buFont typeface="+mj-lt"/>
              <a:buNone/>
              <a:tabLst/>
              <a:defRPr/>
            </a:pPr>
            <a:r>
              <a:rPr lang="en-US" sz="1800" dirty="0">
                <a:latin typeface="Verdana" panose="020B0604030504040204" pitchFamily="34" charset="0"/>
                <a:ea typeface="Verdana" panose="020B0604030504040204" pitchFamily="34" charset="0"/>
                <a:cs typeface="Verdana" panose="020B0604030504040204" pitchFamily="34" charset="0"/>
              </a:rPr>
              <a:t>Include at least 5 organisms.</a:t>
            </a:r>
          </a:p>
          <a:p>
            <a:pPr marL="0" indent="0" defTabSz="1005840">
              <a:buFont typeface="+mj-lt"/>
              <a:buNone/>
            </a:pPr>
            <a:endParaRPr lang="en-US" sz="1800" dirty="0">
              <a:solidFill>
                <a:prstClr val="black"/>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82BA33A4-3EBF-477D-90B2-C11447EBE43F}"/>
              </a:ext>
            </a:extLst>
          </p:cNvPr>
          <p:cNvSpPr txBox="1"/>
          <p:nvPr userDrawn="1"/>
        </p:nvSpPr>
        <p:spPr>
          <a:xfrm>
            <a:off x="2865496" y="771256"/>
            <a:ext cx="5867958" cy="2862322"/>
          </a:xfrm>
          <a:custGeom>
            <a:avLst/>
            <a:gdLst>
              <a:gd name="connsiteX0" fmla="*/ 0 w 5867958"/>
              <a:gd name="connsiteY0" fmla="*/ 0 h 2862322"/>
              <a:gd name="connsiteX1" fmla="*/ 586796 w 5867958"/>
              <a:gd name="connsiteY1" fmla="*/ 0 h 2862322"/>
              <a:gd name="connsiteX2" fmla="*/ 1056232 w 5867958"/>
              <a:gd name="connsiteY2" fmla="*/ 0 h 2862322"/>
              <a:gd name="connsiteX3" fmla="*/ 1760387 w 5867958"/>
              <a:gd name="connsiteY3" fmla="*/ 0 h 2862322"/>
              <a:gd name="connsiteX4" fmla="*/ 2229824 w 5867958"/>
              <a:gd name="connsiteY4" fmla="*/ 0 h 2862322"/>
              <a:gd name="connsiteX5" fmla="*/ 2640581 w 5867958"/>
              <a:gd name="connsiteY5" fmla="*/ 0 h 2862322"/>
              <a:gd name="connsiteX6" fmla="*/ 3344736 w 5867958"/>
              <a:gd name="connsiteY6" fmla="*/ 0 h 2862322"/>
              <a:gd name="connsiteX7" fmla="*/ 3931532 w 5867958"/>
              <a:gd name="connsiteY7" fmla="*/ 0 h 2862322"/>
              <a:gd name="connsiteX8" fmla="*/ 4342289 w 5867958"/>
              <a:gd name="connsiteY8" fmla="*/ 0 h 2862322"/>
              <a:gd name="connsiteX9" fmla="*/ 4929085 w 5867958"/>
              <a:gd name="connsiteY9" fmla="*/ 0 h 2862322"/>
              <a:gd name="connsiteX10" fmla="*/ 5867958 w 5867958"/>
              <a:gd name="connsiteY10" fmla="*/ 0 h 2862322"/>
              <a:gd name="connsiteX11" fmla="*/ 5867958 w 5867958"/>
              <a:gd name="connsiteY11" fmla="*/ 572464 h 2862322"/>
              <a:gd name="connsiteX12" fmla="*/ 5867958 w 5867958"/>
              <a:gd name="connsiteY12" fmla="*/ 1116306 h 2862322"/>
              <a:gd name="connsiteX13" fmla="*/ 5867958 w 5867958"/>
              <a:gd name="connsiteY13" fmla="*/ 1631524 h 2862322"/>
              <a:gd name="connsiteX14" fmla="*/ 5867958 w 5867958"/>
              <a:gd name="connsiteY14" fmla="*/ 2146742 h 2862322"/>
              <a:gd name="connsiteX15" fmla="*/ 5867958 w 5867958"/>
              <a:gd name="connsiteY15" fmla="*/ 2862322 h 2862322"/>
              <a:gd name="connsiteX16" fmla="*/ 5339842 w 5867958"/>
              <a:gd name="connsiteY16" fmla="*/ 2862322 h 2862322"/>
              <a:gd name="connsiteX17" fmla="*/ 4811726 w 5867958"/>
              <a:gd name="connsiteY17" fmla="*/ 2862322 h 2862322"/>
              <a:gd name="connsiteX18" fmla="*/ 4342289 w 5867958"/>
              <a:gd name="connsiteY18" fmla="*/ 2862322 h 2862322"/>
              <a:gd name="connsiteX19" fmla="*/ 3696814 w 5867958"/>
              <a:gd name="connsiteY19" fmla="*/ 2862322 h 2862322"/>
              <a:gd name="connsiteX20" fmla="*/ 3286056 w 5867958"/>
              <a:gd name="connsiteY20" fmla="*/ 2862322 h 2862322"/>
              <a:gd name="connsiteX21" fmla="*/ 2640581 w 5867958"/>
              <a:gd name="connsiteY21" fmla="*/ 2862322 h 2862322"/>
              <a:gd name="connsiteX22" fmla="*/ 2229824 w 5867958"/>
              <a:gd name="connsiteY22" fmla="*/ 2862322 h 2862322"/>
              <a:gd name="connsiteX23" fmla="*/ 1701708 w 5867958"/>
              <a:gd name="connsiteY23" fmla="*/ 2862322 h 2862322"/>
              <a:gd name="connsiteX24" fmla="*/ 1056232 w 5867958"/>
              <a:gd name="connsiteY24" fmla="*/ 2862322 h 2862322"/>
              <a:gd name="connsiteX25" fmla="*/ 586796 w 5867958"/>
              <a:gd name="connsiteY25" fmla="*/ 2862322 h 2862322"/>
              <a:gd name="connsiteX26" fmla="*/ 0 w 5867958"/>
              <a:gd name="connsiteY26" fmla="*/ 2862322 h 2862322"/>
              <a:gd name="connsiteX27" fmla="*/ 0 w 5867958"/>
              <a:gd name="connsiteY27" fmla="*/ 2261234 h 2862322"/>
              <a:gd name="connsiteX28" fmla="*/ 0 w 5867958"/>
              <a:gd name="connsiteY28" fmla="*/ 1688770 h 2862322"/>
              <a:gd name="connsiteX29" fmla="*/ 0 w 5867958"/>
              <a:gd name="connsiteY29" fmla="*/ 1059059 h 2862322"/>
              <a:gd name="connsiteX30" fmla="*/ 0 w 5867958"/>
              <a:gd name="connsiteY30" fmla="*/ 0 h 286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67958" h="2862322" extrusionOk="0">
                <a:moveTo>
                  <a:pt x="0" y="0"/>
                </a:moveTo>
                <a:cubicBezTo>
                  <a:pt x="178393" y="-9186"/>
                  <a:pt x="386501" y="13027"/>
                  <a:pt x="586796" y="0"/>
                </a:cubicBezTo>
                <a:cubicBezTo>
                  <a:pt x="787091" y="-13027"/>
                  <a:pt x="864671" y="21887"/>
                  <a:pt x="1056232" y="0"/>
                </a:cubicBezTo>
                <a:cubicBezTo>
                  <a:pt x="1247793" y="-21887"/>
                  <a:pt x="1573044" y="65074"/>
                  <a:pt x="1760387" y="0"/>
                </a:cubicBezTo>
                <a:cubicBezTo>
                  <a:pt x="1947731" y="-65074"/>
                  <a:pt x="2106354" y="26814"/>
                  <a:pt x="2229824" y="0"/>
                </a:cubicBezTo>
                <a:cubicBezTo>
                  <a:pt x="2353294" y="-26814"/>
                  <a:pt x="2463123" y="18726"/>
                  <a:pt x="2640581" y="0"/>
                </a:cubicBezTo>
                <a:cubicBezTo>
                  <a:pt x="2818039" y="-18726"/>
                  <a:pt x="3020476" y="19457"/>
                  <a:pt x="3344736" y="0"/>
                </a:cubicBezTo>
                <a:cubicBezTo>
                  <a:pt x="3668997" y="-19457"/>
                  <a:pt x="3689598" y="59220"/>
                  <a:pt x="3931532" y="0"/>
                </a:cubicBezTo>
                <a:cubicBezTo>
                  <a:pt x="4173466" y="-59220"/>
                  <a:pt x="4195184" y="21676"/>
                  <a:pt x="4342289" y="0"/>
                </a:cubicBezTo>
                <a:cubicBezTo>
                  <a:pt x="4489394" y="-21676"/>
                  <a:pt x="4797041" y="65465"/>
                  <a:pt x="4929085" y="0"/>
                </a:cubicBezTo>
                <a:cubicBezTo>
                  <a:pt x="5061129" y="-65465"/>
                  <a:pt x="5509759" y="56790"/>
                  <a:pt x="5867958" y="0"/>
                </a:cubicBezTo>
                <a:cubicBezTo>
                  <a:pt x="5911115" y="149712"/>
                  <a:pt x="5847344" y="322712"/>
                  <a:pt x="5867958" y="572464"/>
                </a:cubicBezTo>
                <a:cubicBezTo>
                  <a:pt x="5888572" y="822216"/>
                  <a:pt x="5809448" y="863750"/>
                  <a:pt x="5867958" y="1116306"/>
                </a:cubicBezTo>
                <a:cubicBezTo>
                  <a:pt x="5926468" y="1368862"/>
                  <a:pt x="5831236" y="1438872"/>
                  <a:pt x="5867958" y="1631524"/>
                </a:cubicBezTo>
                <a:cubicBezTo>
                  <a:pt x="5904680" y="1824176"/>
                  <a:pt x="5867128" y="2016771"/>
                  <a:pt x="5867958" y="2146742"/>
                </a:cubicBezTo>
                <a:cubicBezTo>
                  <a:pt x="5868788" y="2276713"/>
                  <a:pt x="5800496" y="2599388"/>
                  <a:pt x="5867958" y="2862322"/>
                </a:cubicBezTo>
                <a:cubicBezTo>
                  <a:pt x="5694004" y="2919999"/>
                  <a:pt x="5501294" y="2855628"/>
                  <a:pt x="5339842" y="2862322"/>
                </a:cubicBezTo>
                <a:cubicBezTo>
                  <a:pt x="5178390" y="2869016"/>
                  <a:pt x="4919619" y="2812532"/>
                  <a:pt x="4811726" y="2862322"/>
                </a:cubicBezTo>
                <a:cubicBezTo>
                  <a:pt x="4703833" y="2912112"/>
                  <a:pt x="4492262" y="2857983"/>
                  <a:pt x="4342289" y="2862322"/>
                </a:cubicBezTo>
                <a:cubicBezTo>
                  <a:pt x="4192316" y="2866661"/>
                  <a:pt x="3874321" y="2825424"/>
                  <a:pt x="3696814" y="2862322"/>
                </a:cubicBezTo>
                <a:cubicBezTo>
                  <a:pt x="3519307" y="2899220"/>
                  <a:pt x="3468677" y="2846982"/>
                  <a:pt x="3286056" y="2862322"/>
                </a:cubicBezTo>
                <a:cubicBezTo>
                  <a:pt x="3103435" y="2877662"/>
                  <a:pt x="2956620" y="2838388"/>
                  <a:pt x="2640581" y="2862322"/>
                </a:cubicBezTo>
                <a:cubicBezTo>
                  <a:pt x="2324543" y="2886256"/>
                  <a:pt x="2403701" y="2823136"/>
                  <a:pt x="2229824" y="2862322"/>
                </a:cubicBezTo>
                <a:cubicBezTo>
                  <a:pt x="2055947" y="2901508"/>
                  <a:pt x="1853087" y="2852223"/>
                  <a:pt x="1701708" y="2862322"/>
                </a:cubicBezTo>
                <a:cubicBezTo>
                  <a:pt x="1550329" y="2872421"/>
                  <a:pt x="1229599" y="2790965"/>
                  <a:pt x="1056232" y="2862322"/>
                </a:cubicBezTo>
                <a:cubicBezTo>
                  <a:pt x="882865" y="2933679"/>
                  <a:pt x="726287" y="2818650"/>
                  <a:pt x="586796" y="2862322"/>
                </a:cubicBezTo>
                <a:cubicBezTo>
                  <a:pt x="447305" y="2905994"/>
                  <a:pt x="194537" y="2842515"/>
                  <a:pt x="0" y="2862322"/>
                </a:cubicBezTo>
                <a:cubicBezTo>
                  <a:pt x="-18318" y="2576288"/>
                  <a:pt x="27873" y="2450374"/>
                  <a:pt x="0" y="2261234"/>
                </a:cubicBezTo>
                <a:cubicBezTo>
                  <a:pt x="-27873" y="2072094"/>
                  <a:pt x="38882" y="1933790"/>
                  <a:pt x="0" y="1688770"/>
                </a:cubicBezTo>
                <a:cubicBezTo>
                  <a:pt x="-38882" y="1443750"/>
                  <a:pt x="54280" y="1330540"/>
                  <a:pt x="0" y="1059059"/>
                </a:cubicBezTo>
                <a:cubicBezTo>
                  <a:pt x="-54280" y="787578"/>
                  <a:pt x="113758" y="482599"/>
                  <a:pt x="0" y="0"/>
                </a:cubicBezTo>
                <a:close/>
              </a:path>
            </a:pathLst>
          </a:custGeom>
          <a:noFill/>
          <a:ln w="19050">
            <a:solidFill>
              <a:srgbClr val="00B050"/>
            </a:solidFill>
            <a:extLst>
              <a:ext uri="{C807C97D-BFC1-408E-A445-0C87EB9F89A2}">
                <ask:lineSketchStyleProps xmlns:ask="http://schemas.microsoft.com/office/drawing/2018/sketchyshapes" sd="2420881638">
                  <a:prstGeom prst="rect">
                    <a:avLst/>
                  </a:prstGeom>
                  <ask:type>
                    <ask:lineSketchScribble/>
                  </ask:type>
                </ask:lineSketchStyleProps>
              </a:ext>
            </a:extLst>
          </a:ln>
        </p:spPr>
        <p:txBody>
          <a:bodyPr wrap="square" rtlCol="0">
            <a:spAutoFit/>
          </a:bodyPr>
          <a:lstStyle/>
          <a:p>
            <a:r>
              <a:rPr lang="en-US" sz="1200" b="0" dirty="0">
                <a:latin typeface="Verdana" panose="020B0604030504040204" pitchFamily="34" charset="0"/>
                <a:ea typeface="Verdana" panose="020B0604030504040204" pitchFamily="34" charset="0"/>
                <a:cs typeface="Verdana" panose="020B0604030504040204" pitchFamily="34" charset="0"/>
              </a:rPr>
              <a:t>2.</a:t>
            </a:r>
          </a:p>
          <a:p>
            <a:endParaRPr lang="en-US" sz="1200" b="0" dirty="0">
              <a:latin typeface="Georgia" panose="02040502050405020303" pitchFamily="18" charset="0"/>
              <a:ea typeface="Verdana" panose="020B0604030504040204" pitchFamily="34" charset="0"/>
              <a:cs typeface="+mj-cs"/>
            </a:endParaRPr>
          </a:p>
          <a:p>
            <a:endParaRPr lang="en-US" sz="1200" b="0" dirty="0">
              <a:latin typeface="Georgia" panose="02040502050405020303" pitchFamily="18" charset="0"/>
              <a:ea typeface="Verdana" panose="020B0604030504040204" pitchFamily="34" charset="0"/>
              <a:cs typeface="+mj-cs"/>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p:txBody>
      </p:sp>
      <p:sp>
        <p:nvSpPr>
          <p:cNvPr id="6" name="TextBox 5">
            <a:extLst>
              <a:ext uri="{FF2B5EF4-FFF2-40B4-BE49-F238E27FC236}">
                <a16:creationId xmlns:a16="http://schemas.microsoft.com/office/drawing/2014/main" id="{61EA24AD-9F3D-4E63-BE36-F669D3383012}"/>
              </a:ext>
            </a:extLst>
          </p:cNvPr>
          <p:cNvSpPr txBox="1"/>
          <p:nvPr userDrawn="1"/>
        </p:nvSpPr>
        <p:spPr>
          <a:xfrm>
            <a:off x="4089328" y="47691"/>
            <a:ext cx="2805994"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Question 2</a:t>
            </a:r>
          </a:p>
        </p:txBody>
      </p:sp>
    </p:spTree>
    <p:extLst>
      <p:ext uri="{BB962C8B-B14F-4D97-AF65-F5344CB8AC3E}">
        <p14:creationId xmlns:p14="http://schemas.microsoft.com/office/powerpoint/2010/main" val="27546830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Write I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56A2DF-4520-46F3-815F-D8E267DD9941}"/>
              </a:ext>
            </a:extLst>
          </p:cNvPr>
          <p:cNvSpPr txBox="1"/>
          <p:nvPr userDrawn="1"/>
        </p:nvSpPr>
        <p:spPr>
          <a:xfrm>
            <a:off x="99060" y="586591"/>
            <a:ext cx="2205963" cy="2031325"/>
          </a:xfrm>
          <a:prstGeom prst="rect">
            <a:avLst/>
          </a:prstGeom>
          <a:noFill/>
        </p:spPr>
        <p:txBody>
          <a:bodyPr wrap="square" rtlCol="0">
            <a:spAutoFit/>
          </a:bodyPr>
          <a:lstStyle/>
          <a:p>
            <a:pPr marL="0" marR="0" lvl="0" indent="0" algn="l" defTabSz="1005840" rtl="0" eaLnBrk="1" fontAlgn="auto" latinLnBrk="0" hangingPunct="1">
              <a:lnSpc>
                <a:spcPct val="100000"/>
              </a:lnSpc>
              <a:spcBef>
                <a:spcPts val="0"/>
              </a:spcBef>
              <a:spcAft>
                <a:spcPts val="0"/>
              </a:spcAft>
              <a:buClrTx/>
              <a:buSzTx/>
              <a:buFont typeface="+mj-lt"/>
              <a:buNone/>
              <a:tabLst/>
              <a:defRPr/>
            </a:pPr>
            <a:r>
              <a:rPr lang="en-US" sz="1800" dirty="0">
                <a:latin typeface="Verdana" panose="020B0604030504040204" pitchFamily="34" charset="0"/>
                <a:ea typeface="Verdana" panose="020B0604030504040204" pitchFamily="34" charset="0"/>
                <a:cs typeface="Verdana" panose="020B0604030504040204" pitchFamily="34" charset="0"/>
              </a:rPr>
              <a:t>Why are humans dependent on healthy ecosystems throughout the world?</a:t>
            </a:r>
          </a:p>
          <a:p>
            <a:pPr marL="0" indent="0" defTabSz="1005840">
              <a:buFont typeface="+mj-lt"/>
              <a:buNone/>
            </a:pPr>
            <a:endParaRPr lang="en-US" sz="1800" dirty="0">
              <a:solidFill>
                <a:prstClr val="black"/>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82BA33A4-3EBF-477D-90B2-C11447EBE43F}"/>
              </a:ext>
            </a:extLst>
          </p:cNvPr>
          <p:cNvSpPr txBox="1"/>
          <p:nvPr userDrawn="1"/>
        </p:nvSpPr>
        <p:spPr>
          <a:xfrm>
            <a:off x="2865496" y="771256"/>
            <a:ext cx="5867958" cy="2862322"/>
          </a:xfrm>
          <a:custGeom>
            <a:avLst/>
            <a:gdLst>
              <a:gd name="connsiteX0" fmla="*/ 0 w 5867958"/>
              <a:gd name="connsiteY0" fmla="*/ 0 h 2862322"/>
              <a:gd name="connsiteX1" fmla="*/ 586796 w 5867958"/>
              <a:gd name="connsiteY1" fmla="*/ 0 h 2862322"/>
              <a:gd name="connsiteX2" fmla="*/ 1056232 w 5867958"/>
              <a:gd name="connsiteY2" fmla="*/ 0 h 2862322"/>
              <a:gd name="connsiteX3" fmla="*/ 1760387 w 5867958"/>
              <a:gd name="connsiteY3" fmla="*/ 0 h 2862322"/>
              <a:gd name="connsiteX4" fmla="*/ 2229824 w 5867958"/>
              <a:gd name="connsiteY4" fmla="*/ 0 h 2862322"/>
              <a:gd name="connsiteX5" fmla="*/ 2640581 w 5867958"/>
              <a:gd name="connsiteY5" fmla="*/ 0 h 2862322"/>
              <a:gd name="connsiteX6" fmla="*/ 3344736 w 5867958"/>
              <a:gd name="connsiteY6" fmla="*/ 0 h 2862322"/>
              <a:gd name="connsiteX7" fmla="*/ 3931532 w 5867958"/>
              <a:gd name="connsiteY7" fmla="*/ 0 h 2862322"/>
              <a:gd name="connsiteX8" fmla="*/ 4342289 w 5867958"/>
              <a:gd name="connsiteY8" fmla="*/ 0 h 2862322"/>
              <a:gd name="connsiteX9" fmla="*/ 4929085 w 5867958"/>
              <a:gd name="connsiteY9" fmla="*/ 0 h 2862322"/>
              <a:gd name="connsiteX10" fmla="*/ 5867958 w 5867958"/>
              <a:gd name="connsiteY10" fmla="*/ 0 h 2862322"/>
              <a:gd name="connsiteX11" fmla="*/ 5867958 w 5867958"/>
              <a:gd name="connsiteY11" fmla="*/ 572464 h 2862322"/>
              <a:gd name="connsiteX12" fmla="*/ 5867958 w 5867958"/>
              <a:gd name="connsiteY12" fmla="*/ 1116306 h 2862322"/>
              <a:gd name="connsiteX13" fmla="*/ 5867958 w 5867958"/>
              <a:gd name="connsiteY13" fmla="*/ 1631524 h 2862322"/>
              <a:gd name="connsiteX14" fmla="*/ 5867958 w 5867958"/>
              <a:gd name="connsiteY14" fmla="*/ 2146742 h 2862322"/>
              <a:gd name="connsiteX15" fmla="*/ 5867958 w 5867958"/>
              <a:gd name="connsiteY15" fmla="*/ 2862322 h 2862322"/>
              <a:gd name="connsiteX16" fmla="*/ 5339842 w 5867958"/>
              <a:gd name="connsiteY16" fmla="*/ 2862322 h 2862322"/>
              <a:gd name="connsiteX17" fmla="*/ 4811726 w 5867958"/>
              <a:gd name="connsiteY17" fmla="*/ 2862322 h 2862322"/>
              <a:gd name="connsiteX18" fmla="*/ 4342289 w 5867958"/>
              <a:gd name="connsiteY18" fmla="*/ 2862322 h 2862322"/>
              <a:gd name="connsiteX19" fmla="*/ 3696814 w 5867958"/>
              <a:gd name="connsiteY19" fmla="*/ 2862322 h 2862322"/>
              <a:gd name="connsiteX20" fmla="*/ 3286056 w 5867958"/>
              <a:gd name="connsiteY20" fmla="*/ 2862322 h 2862322"/>
              <a:gd name="connsiteX21" fmla="*/ 2640581 w 5867958"/>
              <a:gd name="connsiteY21" fmla="*/ 2862322 h 2862322"/>
              <a:gd name="connsiteX22" fmla="*/ 2229824 w 5867958"/>
              <a:gd name="connsiteY22" fmla="*/ 2862322 h 2862322"/>
              <a:gd name="connsiteX23" fmla="*/ 1701708 w 5867958"/>
              <a:gd name="connsiteY23" fmla="*/ 2862322 h 2862322"/>
              <a:gd name="connsiteX24" fmla="*/ 1056232 w 5867958"/>
              <a:gd name="connsiteY24" fmla="*/ 2862322 h 2862322"/>
              <a:gd name="connsiteX25" fmla="*/ 586796 w 5867958"/>
              <a:gd name="connsiteY25" fmla="*/ 2862322 h 2862322"/>
              <a:gd name="connsiteX26" fmla="*/ 0 w 5867958"/>
              <a:gd name="connsiteY26" fmla="*/ 2862322 h 2862322"/>
              <a:gd name="connsiteX27" fmla="*/ 0 w 5867958"/>
              <a:gd name="connsiteY27" fmla="*/ 2261234 h 2862322"/>
              <a:gd name="connsiteX28" fmla="*/ 0 w 5867958"/>
              <a:gd name="connsiteY28" fmla="*/ 1688770 h 2862322"/>
              <a:gd name="connsiteX29" fmla="*/ 0 w 5867958"/>
              <a:gd name="connsiteY29" fmla="*/ 1059059 h 2862322"/>
              <a:gd name="connsiteX30" fmla="*/ 0 w 5867958"/>
              <a:gd name="connsiteY30" fmla="*/ 0 h 286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67958" h="2862322" extrusionOk="0">
                <a:moveTo>
                  <a:pt x="0" y="0"/>
                </a:moveTo>
                <a:cubicBezTo>
                  <a:pt x="178393" y="-9186"/>
                  <a:pt x="386501" y="13027"/>
                  <a:pt x="586796" y="0"/>
                </a:cubicBezTo>
                <a:cubicBezTo>
                  <a:pt x="787091" y="-13027"/>
                  <a:pt x="864671" y="21887"/>
                  <a:pt x="1056232" y="0"/>
                </a:cubicBezTo>
                <a:cubicBezTo>
                  <a:pt x="1247793" y="-21887"/>
                  <a:pt x="1573044" y="65074"/>
                  <a:pt x="1760387" y="0"/>
                </a:cubicBezTo>
                <a:cubicBezTo>
                  <a:pt x="1947731" y="-65074"/>
                  <a:pt x="2106354" y="26814"/>
                  <a:pt x="2229824" y="0"/>
                </a:cubicBezTo>
                <a:cubicBezTo>
                  <a:pt x="2353294" y="-26814"/>
                  <a:pt x="2463123" y="18726"/>
                  <a:pt x="2640581" y="0"/>
                </a:cubicBezTo>
                <a:cubicBezTo>
                  <a:pt x="2818039" y="-18726"/>
                  <a:pt x="3020476" y="19457"/>
                  <a:pt x="3344736" y="0"/>
                </a:cubicBezTo>
                <a:cubicBezTo>
                  <a:pt x="3668997" y="-19457"/>
                  <a:pt x="3689598" y="59220"/>
                  <a:pt x="3931532" y="0"/>
                </a:cubicBezTo>
                <a:cubicBezTo>
                  <a:pt x="4173466" y="-59220"/>
                  <a:pt x="4195184" y="21676"/>
                  <a:pt x="4342289" y="0"/>
                </a:cubicBezTo>
                <a:cubicBezTo>
                  <a:pt x="4489394" y="-21676"/>
                  <a:pt x="4797041" y="65465"/>
                  <a:pt x="4929085" y="0"/>
                </a:cubicBezTo>
                <a:cubicBezTo>
                  <a:pt x="5061129" y="-65465"/>
                  <a:pt x="5509759" y="56790"/>
                  <a:pt x="5867958" y="0"/>
                </a:cubicBezTo>
                <a:cubicBezTo>
                  <a:pt x="5911115" y="149712"/>
                  <a:pt x="5847344" y="322712"/>
                  <a:pt x="5867958" y="572464"/>
                </a:cubicBezTo>
                <a:cubicBezTo>
                  <a:pt x="5888572" y="822216"/>
                  <a:pt x="5809448" y="863750"/>
                  <a:pt x="5867958" y="1116306"/>
                </a:cubicBezTo>
                <a:cubicBezTo>
                  <a:pt x="5926468" y="1368862"/>
                  <a:pt x="5831236" y="1438872"/>
                  <a:pt x="5867958" y="1631524"/>
                </a:cubicBezTo>
                <a:cubicBezTo>
                  <a:pt x="5904680" y="1824176"/>
                  <a:pt x="5867128" y="2016771"/>
                  <a:pt x="5867958" y="2146742"/>
                </a:cubicBezTo>
                <a:cubicBezTo>
                  <a:pt x="5868788" y="2276713"/>
                  <a:pt x="5800496" y="2599388"/>
                  <a:pt x="5867958" y="2862322"/>
                </a:cubicBezTo>
                <a:cubicBezTo>
                  <a:pt x="5694004" y="2919999"/>
                  <a:pt x="5501294" y="2855628"/>
                  <a:pt x="5339842" y="2862322"/>
                </a:cubicBezTo>
                <a:cubicBezTo>
                  <a:pt x="5178390" y="2869016"/>
                  <a:pt x="4919619" y="2812532"/>
                  <a:pt x="4811726" y="2862322"/>
                </a:cubicBezTo>
                <a:cubicBezTo>
                  <a:pt x="4703833" y="2912112"/>
                  <a:pt x="4492262" y="2857983"/>
                  <a:pt x="4342289" y="2862322"/>
                </a:cubicBezTo>
                <a:cubicBezTo>
                  <a:pt x="4192316" y="2866661"/>
                  <a:pt x="3874321" y="2825424"/>
                  <a:pt x="3696814" y="2862322"/>
                </a:cubicBezTo>
                <a:cubicBezTo>
                  <a:pt x="3519307" y="2899220"/>
                  <a:pt x="3468677" y="2846982"/>
                  <a:pt x="3286056" y="2862322"/>
                </a:cubicBezTo>
                <a:cubicBezTo>
                  <a:pt x="3103435" y="2877662"/>
                  <a:pt x="2956620" y="2838388"/>
                  <a:pt x="2640581" y="2862322"/>
                </a:cubicBezTo>
                <a:cubicBezTo>
                  <a:pt x="2324543" y="2886256"/>
                  <a:pt x="2403701" y="2823136"/>
                  <a:pt x="2229824" y="2862322"/>
                </a:cubicBezTo>
                <a:cubicBezTo>
                  <a:pt x="2055947" y="2901508"/>
                  <a:pt x="1853087" y="2852223"/>
                  <a:pt x="1701708" y="2862322"/>
                </a:cubicBezTo>
                <a:cubicBezTo>
                  <a:pt x="1550329" y="2872421"/>
                  <a:pt x="1229599" y="2790965"/>
                  <a:pt x="1056232" y="2862322"/>
                </a:cubicBezTo>
                <a:cubicBezTo>
                  <a:pt x="882865" y="2933679"/>
                  <a:pt x="726287" y="2818650"/>
                  <a:pt x="586796" y="2862322"/>
                </a:cubicBezTo>
                <a:cubicBezTo>
                  <a:pt x="447305" y="2905994"/>
                  <a:pt x="194537" y="2842515"/>
                  <a:pt x="0" y="2862322"/>
                </a:cubicBezTo>
                <a:cubicBezTo>
                  <a:pt x="-18318" y="2576288"/>
                  <a:pt x="27873" y="2450374"/>
                  <a:pt x="0" y="2261234"/>
                </a:cubicBezTo>
                <a:cubicBezTo>
                  <a:pt x="-27873" y="2072094"/>
                  <a:pt x="38882" y="1933790"/>
                  <a:pt x="0" y="1688770"/>
                </a:cubicBezTo>
                <a:cubicBezTo>
                  <a:pt x="-38882" y="1443750"/>
                  <a:pt x="54280" y="1330540"/>
                  <a:pt x="0" y="1059059"/>
                </a:cubicBezTo>
                <a:cubicBezTo>
                  <a:pt x="-54280" y="787578"/>
                  <a:pt x="113758" y="482599"/>
                  <a:pt x="0" y="0"/>
                </a:cubicBezTo>
                <a:close/>
              </a:path>
            </a:pathLst>
          </a:custGeom>
          <a:noFill/>
          <a:ln w="19050">
            <a:solidFill>
              <a:srgbClr val="00B050"/>
            </a:solidFill>
            <a:extLst>
              <a:ext uri="{C807C97D-BFC1-408E-A445-0C87EB9F89A2}">
                <ask:lineSketchStyleProps xmlns:ask="http://schemas.microsoft.com/office/drawing/2018/sketchyshapes" sd="2420881638">
                  <a:prstGeom prst="rect">
                    <a:avLst/>
                  </a:prstGeom>
                  <ask:type>
                    <ask:lineSketchScribble/>
                  </ask:type>
                </ask:lineSketchStyleProps>
              </a:ext>
            </a:extLst>
          </a:ln>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3.</a:t>
            </a: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p:txBody>
      </p:sp>
      <p:sp>
        <p:nvSpPr>
          <p:cNvPr id="6" name="TextBox 5">
            <a:extLst>
              <a:ext uri="{FF2B5EF4-FFF2-40B4-BE49-F238E27FC236}">
                <a16:creationId xmlns:a16="http://schemas.microsoft.com/office/drawing/2014/main" id="{61EA24AD-9F3D-4E63-BE36-F669D3383012}"/>
              </a:ext>
            </a:extLst>
          </p:cNvPr>
          <p:cNvSpPr txBox="1"/>
          <p:nvPr userDrawn="1"/>
        </p:nvSpPr>
        <p:spPr>
          <a:xfrm>
            <a:off x="4089328" y="47691"/>
            <a:ext cx="2805994"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Question 3</a:t>
            </a:r>
          </a:p>
        </p:txBody>
      </p:sp>
    </p:spTree>
    <p:extLst>
      <p:ext uri="{BB962C8B-B14F-4D97-AF65-F5344CB8AC3E}">
        <p14:creationId xmlns:p14="http://schemas.microsoft.com/office/powerpoint/2010/main" val="2294836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rganize I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D54E6E-2834-4965-A2BA-592F61B39D67}"/>
              </a:ext>
            </a:extLst>
          </p:cNvPr>
          <p:cNvSpPr/>
          <p:nvPr userDrawn="1"/>
        </p:nvSpPr>
        <p:spPr>
          <a:xfrm>
            <a:off x="179029" y="0"/>
            <a:ext cx="2193988" cy="738664"/>
          </a:xfrm>
          <a:prstGeom prst="rect">
            <a:avLst/>
          </a:prstGeom>
        </p:spPr>
        <p:txBody>
          <a:bodyPr wrap="square">
            <a:spAutoFit/>
          </a:bodyPr>
          <a:lstStyle/>
          <a:p>
            <a:pPr marL="0" indent="0" defTabSz="1005840">
              <a:buFont typeface="+mj-lt"/>
              <a:buNone/>
            </a:pPr>
            <a:r>
              <a:rPr lang="en-US" sz="1400" dirty="0">
                <a:solidFill>
                  <a:prstClr val="black"/>
                </a:solidFill>
                <a:latin typeface="Verdana" panose="020B0604030504040204" pitchFamily="34" charset="0"/>
                <a:ea typeface="Verdana" panose="020B0604030504040204" pitchFamily="34" charset="0"/>
              </a:rPr>
              <a:t>Place each organism in the correct box on the food web.</a:t>
            </a:r>
          </a:p>
        </p:txBody>
      </p:sp>
      <p:pic>
        <p:nvPicPr>
          <p:cNvPr id="30" name="Picture 29" descr="A picture containing drawing&#10;&#10;Description automatically generated">
            <a:extLst>
              <a:ext uri="{FF2B5EF4-FFF2-40B4-BE49-F238E27FC236}">
                <a16:creationId xmlns:a16="http://schemas.microsoft.com/office/drawing/2014/main" id="{ECA61395-2585-47AC-ADCE-1D755BE37D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8617" y="513609"/>
            <a:ext cx="641565" cy="640080"/>
          </a:xfrm>
          <a:prstGeom prst="rect">
            <a:avLst/>
          </a:prstGeom>
        </p:spPr>
      </p:pic>
      <p:pic>
        <p:nvPicPr>
          <p:cNvPr id="31" name="Picture 30">
            <a:extLst>
              <a:ext uri="{FF2B5EF4-FFF2-40B4-BE49-F238E27FC236}">
                <a16:creationId xmlns:a16="http://schemas.microsoft.com/office/drawing/2014/main" id="{040649C0-56A9-45D0-912D-46E2FB184E2D}"/>
              </a:ext>
            </a:extLst>
          </p:cNvPr>
          <p:cNvPicPr>
            <a:picLocks noChangeAspect="1"/>
          </p:cNvPicPr>
          <p:nvPr userDrawn="1"/>
        </p:nvPicPr>
        <p:blipFill>
          <a:blip r:embed="rId3"/>
          <a:stretch>
            <a:fillRect/>
          </a:stretch>
        </p:blipFill>
        <p:spPr>
          <a:xfrm>
            <a:off x="3334383" y="647552"/>
            <a:ext cx="5279470" cy="4333787"/>
          </a:xfrm>
          <a:prstGeom prst="rect">
            <a:avLst/>
          </a:prstGeom>
        </p:spPr>
      </p:pic>
    </p:spTree>
    <p:extLst>
      <p:ext uri="{BB962C8B-B14F-4D97-AF65-F5344CB8AC3E}">
        <p14:creationId xmlns:p14="http://schemas.microsoft.com/office/powerpoint/2010/main" val="25932417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llustrate I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BE3EBA2-D973-4F8B-8777-9A6FC0F6E2F4}"/>
              </a:ext>
            </a:extLst>
          </p:cNvPr>
          <p:cNvSpPr/>
          <p:nvPr userDrawn="1"/>
        </p:nvSpPr>
        <p:spPr>
          <a:xfrm>
            <a:off x="229896" y="112568"/>
            <a:ext cx="2049753" cy="3539430"/>
          </a:xfrm>
          <a:prstGeom prst="rect">
            <a:avLst/>
          </a:prstGeom>
        </p:spPr>
        <p:txBody>
          <a:bodyPr wrap="square">
            <a:spAutoFit/>
          </a:bodyPr>
          <a:lstStyle/>
          <a:p>
            <a:r>
              <a:rPr lang="en-US" sz="1600" dirty="0">
                <a:latin typeface="Verdana" panose="020B0604030504040204" pitchFamily="34" charset="0"/>
                <a:ea typeface="Verdana" panose="020B0604030504040204" pitchFamily="34" charset="0"/>
                <a:cs typeface="Verdana" panose="020B0604030504040204" pitchFamily="34" charset="0"/>
              </a:rPr>
              <a:t>Draw a food web of an ecosystem you would find in a nearby park. </a:t>
            </a:r>
          </a:p>
          <a:p>
            <a:endParaRPr lang="en-US" sz="1600" dirty="0">
              <a:latin typeface="Verdana" panose="020B0604030504040204" pitchFamily="34" charset="0"/>
              <a:ea typeface="Verdana" panose="020B0604030504040204" pitchFamily="34" charset="0"/>
              <a:cs typeface="Verdana" panose="020B0604030504040204" pitchFamily="34" charset="0"/>
            </a:endParaRPr>
          </a:p>
          <a:p>
            <a:r>
              <a:rPr lang="en-US" sz="1600" dirty="0">
                <a:latin typeface="Verdana" panose="020B0604030504040204" pitchFamily="34" charset="0"/>
                <a:ea typeface="Verdana" panose="020B0604030504040204" pitchFamily="34" charset="0"/>
                <a:cs typeface="Verdana" panose="020B0604030504040204" pitchFamily="34" charset="0"/>
              </a:rPr>
              <a:t>You must include the Sun and at least 7 organisms. </a:t>
            </a:r>
          </a:p>
          <a:p>
            <a:endParaRPr lang="en-US" sz="1600" dirty="0">
              <a:latin typeface="Verdana" panose="020B0604030504040204" pitchFamily="34" charset="0"/>
              <a:ea typeface="Verdana" panose="020B0604030504040204" pitchFamily="34" charset="0"/>
              <a:cs typeface="Verdana" panose="020B0604030504040204" pitchFamily="34" charset="0"/>
            </a:endParaRPr>
          </a:p>
          <a:p>
            <a:r>
              <a:rPr lang="en-US" sz="1600" dirty="0">
                <a:latin typeface="Verdana" panose="020B0604030504040204" pitchFamily="34" charset="0"/>
                <a:ea typeface="Verdana" panose="020B0604030504040204" pitchFamily="34" charset="0"/>
                <a:cs typeface="Verdana" panose="020B0604030504040204" pitchFamily="34" charset="0"/>
              </a:rPr>
              <a:t>Be sure to show the transfer of energy using arrows.</a:t>
            </a:r>
            <a:endParaRPr lang="en-US" sz="1600" b="1" dirty="0">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id="{92B1BE7C-0E46-46A6-A8FB-1B67E17CEDD0}"/>
              </a:ext>
            </a:extLst>
          </p:cNvPr>
          <p:cNvSpPr/>
          <p:nvPr userDrawn="1"/>
        </p:nvSpPr>
        <p:spPr>
          <a:xfrm>
            <a:off x="3094653" y="4318123"/>
            <a:ext cx="5626101" cy="646331"/>
          </a:xfrm>
          <a:prstGeom prst="rect">
            <a:avLst/>
          </a:prstGeom>
        </p:spPr>
        <p:txBody>
          <a:bodyPr wrap="square">
            <a:spAutoFit/>
          </a:bodyPr>
          <a:lstStyle/>
          <a:p>
            <a:pPr lvl="0" algn="ctr" defTabSz="914400"/>
            <a:r>
              <a:rPr lang="en-US" sz="1800" dirty="0">
                <a:solidFill>
                  <a:prstClr val="black"/>
                </a:solidFill>
                <a:latin typeface="Verdana" panose="020B0604030504040204" pitchFamily="34" charset="0"/>
                <a:ea typeface="Verdana" panose="020B0604030504040204" pitchFamily="34" charset="0"/>
              </a:rPr>
              <a:t>See the next page for help on inserting pictures into the page.</a:t>
            </a:r>
            <a:endParaRPr lang="en-US" sz="1800" b="1" dirty="0">
              <a:solidFill>
                <a:prstClr val="black"/>
              </a:solidFill>
              <a:latin typeface="Verdana" panose="020B0604030504040204" pitchFamily="34" charset="0"/>
              <a:ea typeface="Verdana" panose="020B0604030504040204" pitchFamily="34" charset="0"/>
            </a:endParaRPr>
          </a:p>
        </p:txBody>
      </p:sp>
      <p:sp>
        <p:nvSpPr>
          <p:cNvPr id="3" name="TextBox 2">
            <a:extLst>
              <a:ext uri="{FF2B5EF4-FFF2-40B4-BE49-F238E27FC236}">
                <a16:creationId xmlns:a16="http://schemas.microsoft.com/office/drawing/2014/main" id="{5D27EB62-0A5B-4B95-82EC-21C9A57C2AFA}"/>
              </a:ext>
            </a:extLst>
          </p:cNvPr>
          <p:cNvSpPr txBox="1"/>
          <p:nvPr userDrawn="1"/>
        </p:nvSpPr>
        <p:spPr>
          <a:xfrm>
            <a:off x="2852796" y="1048256"/>
            <a:ext cx="5867958" cy="3046988"/>
          </a:xfrm>
          <a:custGeom>
            <a:avLst/>
            <a:gdLst>
              <a:gd name="connsiteX0" fmla="*/ 0 w 5867958"/>
              <a:gd name="connsiteY0" fmla="*/ 0 h 3046988"/>
              <a:gd name="connsiteX1" fmla="*/ 586796 w 5867958"/>
              <a:gd name="connsiteY1" fmla="*/ 0 h 3046988"/>
              <a:gd name="connsiteX2" fmla="*/ 1056232 w 5867958"/>
              <a:gd name="connsiteY2" fmla="*/ 0 h 3046988"/>
              <a:gd name="connsiteX3" fmla="*/ 1760387 w 5867958"/>
              <a:gd name="connsiteY3" fmla="*/ 0 h 3046988"/>
              <a:gd name="connsiteX4" fmla="*/ 2229824 w 5867958"/>
              <a:gd name="connsiteY4" fmla="*/ 0 h 3046988"/>
              <a:gd name="connsiteX5" fmla="*/ 2640581 w 5867958"/>
              <a:gd name="connsiteY5" fmla="*/ 0 h 3046988"/>
              <a:gd name="connsiteX6" fmla="*/ 3344736 w 5867958"/>
              <a:gd name="connsiteY6" fmla="*/ 0 h 3046988"/>
              <a:gd name="connsiteX7" fmla="*/ 3931532 w 5867958"/>
              <a:gd name="connsiteY7" fmla="*/ 0 h 3046988"/>
              <a:gd name="connsiteX8" fmla="*/ 4342289 w 5867958"/>
              <a:gd name="connsiteY8" fmla="*/ 0 h 3046988"/>
              <a:gd name="connsiteX9" fmla="*/ 4929085 w 5867958"/>
              <a:gd name="connsiteY9" fmla="*/ 0 h 3046988"/>
              <a:gd name="connsiteX10" fmla="*/ 5867958 w 5867958"/>
              <a:gd name="connsiteY10" fmla="*/ 0 h 3046988"/>
              <a:gd name="connsiteX11" fmla="*/ 5867958 w 5867958"/>
              <a:gd name="connsiteY11" fmla="*/ 507831 h 3046988"/>
              <a:gd name="connsiteX12" fmla="*/ 5867958 w 5867958"/>
              <a:gd name="connsiteY12" fmla="*/ 985193 h 3046988"/>
              <a:gd name="connsiteX13" fmla="*/ 5867958 w 5867958"/>
              <a:gd name="connsiteY13" fmla="*/ 1432084 h 3046988"/>
              <a:gd name="connsiteX14" fmla="*/ 5867958 w 5867958"/>
              <a:gd name="connsiteY14" fmla="*/ 1878976 h 3046988"/>
              <a:gd name="connsiteX15" fmla="*/ 5867958 w 5867958"/>
              <a:gd name="connsiteY15" fmla="*/ 2447747 h 3046988"/>
              <a:gd name="connsiteX16" fmla="*/ 5867958 w 5867958"/>
              <a:gd name="connsiteY16" fmla="*/ 3046988 h 3046988"/>
              <a:gd name="connsiteX17" fmla="*/ 5222483 w 5867958"/>
              <a:gd name="connsiteY17" fmla="*/ 3046988 h 3046988"/>
              <a:gd name="connsiteX18" fmla="*/ 4753046 w 5867958"/>
              <a:gd name="connsiteY18" fmla="*/ 3046988 h 3046988"/>
              <a:gd name="connsiteX19" fmla="*/ 4107571 w 5867958"/>
              <a:gd name="connsiteY19" fmla="*/ 3046988 h 3046988"/>
              <a:gd name="connsiteX20" fmla="*/ 3696814 w 5867958"/>
              <a:gd name="connsiteY20" fmla="*/ 3046988 h 3046988"/>
              <a:gd name="connsiteX21" fmla="*/ 3051338 w 5867958"/>
              <a:gd name="connsiteY21" fmla="*/ 3046988 h 3046988"/>
              <a:gd name="connsiteX22" fmla="*/ 2640581 w 5867958"/>
              <a:gd name="connsiteY22" fmla="*/ 3046988 h 3046988"/>
              <a:gd name="connsiteX23" fmla="*/ 2112465 w 5867958"/>
              <a:gd name="connsiteY23" fmla="*/ 3046988 h 3046988"/>
              <a:gd name="connsiteX24" fmla="*/ 1466990 w 5867958"/>
              <a:gd name="connsiteY24" fmla="*/ 3046988 h 3046988"/>
              <a:gd name="connsiteX25" fmla="*/ 997553 w 5867958"/>
              <a:gd name="connsiteY25" fmla="*/ 3046988 h 3046988"/>
              <a:gd name="connsiteX26" fmla="*/ 528116 w 5867958"/>
              <a:gd name="connsiteY26" fmla="*/ 3046988 h 3046988"/>
              <a:gd name="connsiteX27" fmla="*/ 0 w 5867958"/>
              <a:gd name="connsiteY27" fmla="*/ 3046988 h 3046988"/>
              <a:gd name="connsiteX28" fmla="*/ 0 w 5867958"/>
              <a:gd name="connsiteY28" fmla="*/ 2630566 h 3046988"/>
              <a:gd name="connsiteX29" fmla="*/ 0 w 5867958"/>
              <a:gd name="connsiteY29" fmla="*/ 2061795 h 3046988"/>
              <a:gd name="connsiteX30" fmla="*/ 0 w 5867958"/>
              <a:gd name="connsiteY30" fmla="*/ 1553964 h 3046988"/>
              <a:gd name="connsiteX31" fmla="*/ 0 w 5867958"/>
              <a:gd name="connsiteY31" fmla="*/ 1137542 h 3046988"/>
              <a:gd name="connsiteX32" fmla="*/ 0 w 5867958"/>
              <a:gd name="connsiteY32" fmla="*/ 599241 h 3046988"/>
              <a:gd name="connsiteX33" fmla="*/ 0 w 5867958"/>
              <a:gd name="connsiteY33" fmla="*/ 0 h 304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867958" h="3046988" extrusionOk="0">
                <a:moveTo>
                  <a:pt x="0" y="0"/>
                </a:moveTo>
                <a:cubicBezTo>
                  <a:pt x="178393" y="-9186"/>
                  <a:pt x="386501" y="13027"/>
                  <a:pt x="586796" y="0"/>
                </a:cubicBezTo>
                <a:cubicBezTo>
                  <a:pt x="787091" y="-13027"/>
                  <a:pt x="864671" y="21887"/>
                  <a:pt x="1056232" y="0"/>
                </a:cubicBezTo>
                <a:cubicBezTo>
                  <a:pt x="1247793" y="-21887"/>
                  <a:pt x="1573044" y="65074"/>
                  <a:pt x="1760387" y="0"/>
                </a:cubicBezTo>
                <a:cubicBezTo>
                  <a:pt x="1947731" y="-65074"/>
                  <a:pt x="2106354" y="26814"/>
                  <a:pt x="2229824" y="0"/>
                </a:cubicBezTo>
                <a:cubicBezTo>
                  <a:pt x="2353294" y="-26814"/>
                  <a:pt x="2463123" y="18726"/>
                  <a:pt x="2640581" y="0"/>
                </a:cubicBezTo>
                <a:cubicBezTo>
                  <a:pt x="2818039" y="-18726"/>
                  <a:pt x="3020476" y="19457"/>
                  <a:pt x="3344736" y="0"/>
                </a:cubicBezTo>
                <a:cubicBezTo>
                  <a:pt x="3668997" y="-19457"/>
                  <a:pt x="3689598" y="59220"/>
                  <a:pt x="3931532" y="0"/>
                </a:cubicBezTo>
                <a:cubicBezTo>
                  <a:pt x="4173466" y="-59220"/>
                  <a:pt x="4195184" y="21676"/>
                  <a:pt x="4342289" y="0"/>
                </a:cubicBezTo>
                <a:cubicBezTo>
                  <a:pt x="4489394" y="-21676"/>
                  <a:pt x="4797041" y="65465"/>
                  <a:pt x="4929085" y="0"/>
                </a:cubicBezTo>
                <a:cubicBezTo>
                  <a:pt x="5061129" y="-65465"/>
                  <a:pt x="5509759" y="56790"/>
                  <a:pt x="5867958" y="0"/>
                </a:cubicBezTo>
                <a:cubicBezTo>
                  <a:pt x="5871460" y="130419"/>
                  <a:pt x="5823064" y="347783"/>
                  <a:pt x="5867958" y="507831"/>
                </a:cubicBezTo>
                <a:cubicBezTo>
                  <a:pt x="5912852" y="667879"/>
                  <a:pt x="5841949" y="878253"/>
                  <a:pt x="5867958" y="985193"/>
                </a:cubicBezTo>
                <a:cubicBezTo>
                  <a:pt x="5893967" y="1092133"/>
                  <a:pt x="5842048" y="1289163"/>
                  <a:pt x="5867958" y="1432084"/>
                </a:cubicBezTo>
                <a:cubicBezTo>
                  <a:pt x="5893868" y="1575005"/>
                  <a:pt x="5856560" y="1788291"/>
                  <a:pt x="5867958" y="1878976"/>
                </a:cubicBezTo>
                <a:cubicBezTo>
                  <a:pt x="5879356" y="1969661"/>
                  <a:pt x="5865051" y="2223881"/>
                  <a:pt x="5867958" y="2447747"/>
                </a:cubicBezTo>
                <a:cubicBezTo>
                  <a:pt x="5870865" y="2671613"/>
                  <a:pt x="5834476" y="2840064"/>
                  <a:pt x="5867958" y="3046988"/>
                </a:cubicBezTo>
                <a:cubicBezTo>
                  <a:pt x="5610409" y="3070743"/>
                  <a:pt x="5454197" y="2982967"/>
                  <a:pt x="5222483" y="3046988"/>
                </a:cubicBezTo>
                <a:cubicBezTo>
                  <a:pt x="4990769" y="3111009"/>
                  <a:pt x="4903019" y="3042649"/>
                  <a:pt x="4753046" y="3046988"/>
                </a:cubicBezTo>
                <a:cubicBezTo>
                  <a:pt x="4603073" y="3051327"/>
                  <a:pt x="4285078" y="3010090"/>
                  <a:pt x="4107571" y="3046988"/>
                </a:cubicBezTo>
                <a:cubicBezTo>
                  <a:pt x="3930064" y="3083886"/>
                  <a:pt x="3872914" y="3030933"/>
                  <a:pt x="3696814" y="3046988"/>
                </a:cubicBezTo>
                <a:cubicBezTo>
                  <a:pt x="3520714" y="3063043"/>
                  <a:pt x="3368539" y="3028852"/>
                  <a:pt x="3051338" y="3046988"/>
                </a:cubicBezTo>
                <a:cubicBezTo>
                  <a:pt x="2734137" y="3065124"/>
                  <a:pt x="2814458" y="3007802"/>
                  <a:pt x="2640581" y="3046988"/>
                </a:cubicBezTo>
                <a:cubicBezTo>
                  <a:pt x="2466704" y="3086174"/>
                  <a:pt x="2263844" y="3036889"/>
                  <a:pt x="2112465" y="3046988"/>
                </a:cubicBezTo>
                <a:cubicBezTo>
                  <a:pt x="1961086" y="3057087"/>
                  <a:pt x="1634603" y="2973216"/>
                  <a:pt x="1466990" y="3046988"/>
                </a:cubicBezTo>
                <a:cubicBezTo>
                  <a:pt x="1299378" y="3120760"/>
                  <a:pt x="1137311" y="3007249"/>
                  <a:pt x="997553" y="3046988"/>
                </a:cubicBezTo>
                <a:cubicBezTo>
                  <a:pt x="857795" y="3086727"/>
                  <a:pt x="700953" y="3042384"/>
                  <a:pt x="528116" y="3046988"/>
                </a:cubicBezTo>
                <a:cubicBezTo>
                  <a:pt x="355279" y="3051592"/>
                  <a:pt x="174257" y="3015429"/>
                  <a:pt x="0" y="3046988"/>
                </a:cubicBezTo>
                <a:cubicBezTo>
                  <a:pt x="-13846" y="2875386"/>
                  <a:pt x="36873" y="2744262"/>
                  <a:pt x="0" y="2630566"/>
                </a:cubicBezTo>
                <a:cubicBezTo>
                  <a:pt x="-36873" y="2516870"/>
                  <a:pt x="21592" y="2260756"/>
                  <a:pt x="0" y="2061795"/>
                </a:cubicBezTo>
                <a:cubicBezTo>
                  <a:pt x="-21592" y="1862834"/>
                  <a:pt x="16930" y="1718234"/>
                  <a:pt x="0" y="1553964"/>
                </a:cubicBezTo>
                <a:cubicBezTo>
                  <a:pt x="-16930" y="1389694"/>
                  <a:pt x="1975" y="1292657"/>
                  <a:pt x="0" y="1137542"/>
                </a:cubicBezTo>
                <a:cubicBezTo>
                  <a:pt x="-1975" y="982427"/>
                  <a:pt x="62748" y="787703"/>
                  <a:pt x="0" y="599241"/>
                </a:cubicBezTo>
                <a:cubicBezTo>
                  <a:pt x="-62748" y="410779"/>
                  <a:pt x="17305" y="122499"/>
                  <a:pt x="0" y="0"/>
                </a:cubicBezTo>
                <a:close/>
              </a:path>
            </a:pathLst>
          </a:custGeom>
          <a:noFill/>
          <a:ln w="19050">
            <a:solidFill>
              <a:srgbClr val="00B050"/>
            </a:solidFill>
            <a:extLst>
              <a:ext uri="{C807C97D-BFC1-408E-A445-0C87EB9F89A2}">
                <ask:lineSketchStyleProps xmlns:ask="http://schemas.microsoft.com/office/drawing/2018/sketchyshapes" sd="2420881638">
                  <a:prstGeom prst="rect">
                    <a:avLst/>
                  </a:prstGeom>
                  <ask:type>
                    <ask:lineSketchScribble/>
                  </ask:type>
                </ask:lineSketchStyleProps>
              </a:ext>
            </a:extLst>
          </a:ln>
        </p:spPr>
        <p:txBody>
          <a:bodyPr wrap="square" rtlCol="0">
            <a:spAutoFit/>
          </a:bodyPr>
          <a:lstStyle/>
          <a:p>
            <a:endParaRPr lang="en-US" sz="1200" b="0" dirty="0">
              <a:latin typeface="Georgia" panose="02040502050405020303" pitchFamily="18" charset="0"/>
              <a:ea typeface="Verdana" panose="020B0604030504040204" pitchFamily="34" charset="0"/>
              <a:cs typeface="+mj-cs"/>
            </a:endParaRPr>
          </a:p>
          <a:p>
            <a:endParaRPr lang="en-US" sz="1200" b="0" dirty="0">
              <a:latin typeface="Georgia" panose="02040502050405020303" pitchFamily="18" charset="0"/>
              <a:ea typeface="Verdana" panose="020B0604030504040204" pitchFamily="34" charset="0"/>
              <a:cs typeface="+mj-cs"/>
            </a:endParaRPr>
          </a:p>
          <a:p>
            <a:endParaRPr lang="en-US" sz="1200" b="0" dirty="0">
              <a:latin typeface="Georgia" panose="02040502050405020303" pitchFamily="18" charset="0"/>
              <a:ea typeface="Verdana" panose="020B0604030504040204" pitchFamily="34" charset="0"/>
              <a:cs typeface="+mj-cs"/>
            </a:endParaRPr>
          </a:p>
          <a:p>
            <a:endParaRPr lang="en-US" sz="1200" b="0" dirty="0">
              <a:latin typeface="Georgia" panose="02040502050405020303" pitchFamily="18" charset="0"/>
              <a:ea typeface="Verdana" panose="020B0604030504040204" pitchFamily="34" charset="0"/>
              <a:cs typeface="+mj-cs"/>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a:p>
            <a:endParaRPr lang="en-US" sz="1200" b="0" dirty="0">
              <a:latin typeface="Georgia" panose="02040502050405020303" pitchFamily="18" charset="0"/>
            </a:endParaRPr>
          </a:p>
        </p:txBody>
      </p:sp>
    </p:spTree>
    <p:extLst>
      <p:ext uri="{BB962C8B-B14F-4D97-AF65-F5344CB8AC3E}">
        <p14:creationId xmlns:p14="http://schemas.microsoft.com/office/powerpoint/2010/main" val="3482024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llustrate I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3EEA99-64F0-408A-9225-79E922FD51C1}"/>
              </a:ext>
            </a:extLst>
          </p:cNvPr>
          <p:cNvSpPr/>
          <p:nvPr userDrawn="1"/>
        </p:nvSpPr>
        <p:spPr>
          <a:xfrm>
            <a:off x="2612572" y="869008"/>
            <a:ext cx="6372808" cy="3847207"/>
          </a:xfrm>
          <a:prstGeom prst="rect">
            <a:avLst/>
          </a:prstGeom>
        </p:spPr>
        <p:txBody>
          <a:bodyPr wrap="square">
            <a:spAutoFit/>
          </a:bodyPr>
          <a:lstStyle/>
          <a:p>
            <a:pPr lvl="0" defTabSz="914400"/>
            <a:r>
              <a:rPr lang="en-US" sz="1800" dirty="0">
                <a:solidFill>
                  <a:prstClr val="black"/>
                </a:solidFill>
                <a:latin typeface="Verdana" panose="020B0604030504040204" pitchFamily="34" charset="0"/>
                <a:ea typeface="Verdana" panose="020B0604030504040204" pitchFamily="34" charset="0"/>
              </a:rPr>
              <a:t>There are several ways to get images into these pages.</a:t>
            </a:r>
            <a:endParaRPr lang="en-US" sz="1600" dirty="0">
              <a:solidFill>
                <a:prstClr val="black"/>
              </a:solidFill>
              <a:latin typeface="Verdana" panose="020B0604030504040204" pitchFamily="34" charset="0"/>
              <a:ea typeface="Verdana" panose="020B0604030504040204" pitchFamily="34" charset="0"/>
            </a:endParaRPr>
          </a:p>
          <a:p>
            <a:pPr lvl="0" defTabSz="914400"/>
            <a:endParaRPr lang="en-US" sz="1600" dirty="0">
              <a:solidFill>
                <a:prstClr val="black"/>
              </a:solidFill>
              <a:latin typeface="Verdana" panose="020B0604030504040204" pitchFamily="34" charset="0"/>
              <a:ea typeface="Verdana" panose="020B0604030504040204" pitchFamily="34" charset="0"/>
            </a:endParaRPr>
          </a:p>
          <a:p>
            <a:pPr marL="342900" lvl="0" indent="-342900" defTabSz="914400">
              <a:buFont typeface="+mj-lt"/>
              <a:buAutoNum type="arabicPeriod"/>
            </a:pPr>
            <a:r>
              <a:rPr lang="en-US" sz="1600" b="1" dirty="0">
                <a:solidFill>
                  <a:prstClr val="black"/>
                </a:solidFill>
                <a:latin typeface="Verdana" panose="020B0604030504040204" pitchFamily="34" charset="0"/>
                <a:ea typeface="Verdana" panose="020B0604030504040204" pitchFamily="34" charset="0"/>
              </a:rPr>
              <a:t>Draw on your own paper.</a:t>
            </a:r>
            <a:r>
              <a:rPr lang="en-US" sz="1600" b="0" dirty="0">
                <a:solidFill>
                  <a:prstClr val="black"/>
                </a:solidFill>
                <a:latin typeface="Verdana" panose="020B0604030504040204" pitchFamily="34" charset="0"/>
                <a:ea typeface="Verdana" panose="020B0604030504040204" pitchFamily="34" charset="0"/>
              </a:rPr>
              <a:t> Take a picture and upload that picture to this device, OR,</a:t>
            </a:r>
            <a:br>
              <a:rPr lang="en-US" sz="1600" b="0" dirty="0">
                <a:solidFill>
                  <a:prstClr val="black"/>
                </a:solidFill>
                <a:latin typeface="Verdana" panose="020B0604030504040204" pitchFamily="34" charset="0"/>
                <a:ea typeface="Verdana" panose="020B0604030504040204" pitchFamily="34" charset="0"/>
              </a:rPr>
            </a:br>
            <a:r>
              <a:rPr lang="en-US" sz="1600" b="0" dirty="0">
                <a:solidFill>
                  <a:prstClr val="black"/>
                </a:solidFill>
                <a:latin typeface="Verdana" panose="020B0604030504040204" pitchFamily="34" charset="0"/>
                <a:ea typeface="Verdana" panose="020B0604030504040204" pitchFamily="34" charset="0"/>
              </a:rPr>
              <a:t> </a:t>
            </a:r>
          </a:p>
          <a:p>
            <a:pPr marL="342900" lvl="0" indent="-342900" defTabSz="914400">
              <a:buFont typeface="+mj-lt"/>
              <a:buAutoNum type="arabicPeriod"/>
            </a:pPr>
            <a:r>
              <a:rPr lang="en-US" sz="1600" b="1" dirty="0">
                <a:solidFill>
                  <a:prstClr val="black"/>
                </a:solidFill>
                <a:latin typeface="Verdana" panose="020B0604030504040204" pitchFamily="34" charset="0"/>
                <a:ea typeface="Verdana" panose="020B0604030504040204" pitchFamily="34" charset="0"/>
              </a:rPr>
              <a:t>Draw with an app. </a:t>
            </a:r>
            <a:r>
              <a:rPr lang="en-US" sz="1600" b="0" dirty="0">
                <a:solidFill>
                  <a:prstClr val="black"/>
                </a:solidFill>
                <a:latin typeface="Verdana" panose="020B0604030504040204" pitchFamily="34" charset="0"/>
                <a:ea typeface="Verdana" panose="020B0604030504040204" pitchFamily="34" charset="0"/>
              </a:rPr>
              <a:t>Open Google Draw, Paint, or any other graphics app.  Draw your image, then either take a screenshot or picture of your image.</a:t>
            </a:r>
          </a:p>
          <a:p>
            <a:pPr marL="342900" lvl="0" indent="-342900" defTabSz="914400">
              <a:buFont typeface="+mj-lt"/>
              <a:buAutoNum type="arabicPeriod"/>
            </a:pPr>
            <a:endParaRPr lang="en-US" sz="1600" b="0" dirty="0">
              <a:solidFill>
                <a:prstClr val="black"/>
              </a:solidFill>
              <a:latin typeface="Verdana" panose="020B0604030504040204" pitchFamily="34" charset="0"/>
              <a:ea typeface="Verdana" panose="020B0604030504040204" pitchFamily="34" charset="0"/>
            </a:endParaRPr>
          </a:p>
          <a:p>
            <a:pPr marL="0" lvl="0" indent="0" defTabSz="914400">
              <a:buFont typeface="+mj-lt"/>
              <a:buNone/>
            </a:pPr>
            <a:r>
              <a:rPr lang="en-US" sz="1600" b="0" dirty="0">
                <a:solidFill>
                  <a:prstClr val="black"/>
                </a:solidFill>
                <a:latin typeface="Verdana" panose="020B0604030504040204" pitchFamily="34" charset="0"/>
                <a:ea typeface="Verdana" panose="020B0604030504040204" pitchFamily="34" charset="0"/>
              </a:rPr>
              <a:t>For either option, go to the “Insert” menu on the upper left corner and choose “Pictures.” </a:t>
            </a:r>
          </a:p>
          <a:p>
            <a:pPr marL="0" lvl="0" indent="0" defTabSz="914400">
              <a:buFont typeface="+mj-lt"/>
              <a:buNone/>
            </a:pPr>
            <a:r>
              <a:rPr lang="en-US" sz="1600" b="0" dirty="0">
                <a:solidFill>
                  <a:prstClr val="black"/>
                </a:solidFill>
                <a:latin typeface="Verdana" panose="020B0604030504040204" pitchFamily="34" charset="0"/>
                <a:ea typeface="Verdana" panose="020B0604030504040204" pitchFamily="34" charset="0"/>
              </a:rPr>
              <a:t> </a:t>
            </a:r>
          </a:p>
          <a:p>
            <a:pPr marL="0" lvl="0" indent="0" defTabSz="914400">
              <a:buFont typeface="+mj-lt"/>
              <a:buNone/>
            </a:pPr>
            <a:r>
              <a:rPr lang="en-US" sz="1600" b="0" dirty="0">
                <a:solidFill>
                  <a:prstClr val="black"/>
                </a:solidFill>
                <a:latin typeface="Verdana" panose="020B0604030504040204" pitchFamily="34" charset="0"/>
                <a:ea typeface="Verdana" panose="020B0604030504040204" pitchFamily="34" charset="0"/>
              </a:rPr>
              <a:t>Select “This Device” and browse to the folder where you saved the picture. Click on the file name and click “Insert.”</a:t>
            </a:r>
          </a:p>
        </p:txBody>
      </p:sp>
    </p:spTree>
    <p:extLst>
      <p:ext uri="{BB962C8B-B14F-4D97-AF65-F5344CB8AC3E}">
        <p14:creationId xmlns:p14="http://schemas.microsoft.com/office/powerpoint/2010/main" val="17741193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ssess I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D2B181-0BF3-4F51-B599-434A7FEF0D2D}"/>
              </a:ext>
            </a:extLst>
          </p:cNvPr>
          <p:cNvSpPr txBox="1"/>
          <p:nvPr userDrawn="1"/>
        </p:nvSpPr>
        <p:spPr>
          <a:xfrm>
            <a:off x="4210629" y="43658"/>
            <a:ext cx="2154647"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Part 1</a:t>
            </a:r>
          </a:p>
        </p:txBody>
      </p:sp>
      <p:sp>
        <p:nvSpPr>
          <p:cNvPr id="11" name="TextBox 10">
            <a:extLst>
              <a:ext uri="{FF2B5EF4-FFF2-40B4-BE49-F238E27FC236}">
                <a16:creationId xmlns:a16="http://schemas.microsoft.com/office/drawing/2014/main" id="{15363EC0-4B10-439E-BA8C-5A112F7E51C5}"/>
              </a:ext>
            </a:extLst>
          </p:cNvPr>
          <p:cNvSpPr txBox="1"/>
          <p:nvPr userDrawn="1"/>
        </p:nvSpPr>
        <p:spPr>
          <a:xfrm>
            <a:off x="0" y="0"/>
            <a:ext cx="2322325" cy="2769989"/>
          </a:xfrm>
          <a:prstGeom prst="rect">
            <a:avLst/>
          </a:prstGeom>
          <a:noFill/>
        </p:spPr>
        <p:txBody>
          <a:bodyPr wrap="square" rtlCol="0">
            <a:spAutoFit/>
          </a:bodyPr>
          <a:lstStyle/>
          <a:p>
            <a:r>
              <a:rPr lang="en-US" sz="1200" b="1" dirty="0">
                <a:latin typeface="Verdana" panose="020B0604030504040204" pitchFamily="34" charset="0"/>
                <a:ea typeface="Verdana" panose="020B0604030504040204" pitchFamily="34" charset="0"/>
                <a:cs typeface="Verdana" panose="020B0604030504040204" pitchFamily="34" charset="0"/>
              </a:rPr>
              <a:t>Your</a:t>
            </a:r>
            <a:r>
              <a:rPr lang="en-US" dirty="0">
                <a:latin typeface="Verdana" panose="020B0604030504040204" pitchFamily="34" charset="0"/>
                <a:ea typeface="Verdana" panose="020B0604030504040204" pitchFamily="34" charset="0"/>
                <a:cs typeface="Verdana" panose="020B0604030504040204" pitchFamily="34" charset="0"/>
              </a:rPr>
              <a:t> </a:t>
            </a:r>
            <a:r>
              <a:rPr lang="en-US" sz="1200" b="1" dirty="0">
                <a:latin typeface="Verdana" panose="020B0604030504040204" pitchFamily="34" charset="0"/>
                <a:ea typeface="Verdana" panose="020B0604030504040204" pitchFamily="34" charset="0"/>
                <a:cs typeface="Verdana" panose="020B0604030504040204" pitchFamily="34" charset="0"/>
              </a:rPr>
              <a:t>Answers</a:t>
            </a:r>
            <a:r>
              <a:rPr lang="en-US" sz="1200" dirty="0">
                <a:latin typeface="Verdana" panose="020B0604030504040204" pitchFamily="34" charset="0"/>
                <a:ea typeface="Verdana" panose="020B0604030504040204" pitchFamily="34" charset="0"/>
                <a:cs typeface="Verdana" panose="020B0604030504040204" pitchFamily="34" charset="0"/>
              </a:rPr>
              <a:t>:</a:t>
            </a: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1.</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2.</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3.</a:t>
            </a: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p:txBody>
      </p:sp>
      <p:sp>
        <p:nvSpPr>
          <p:cNvPr id="13" name="Rectangle 12">
            <a:extLst>
              <a:ext uri="{FF2B5EF4-FFF2-40B4-BE49-F238E27FC236}">
                <a16:creationId xmlns:a16="http://schemas.microsoft.com/office/drawing/2014/main" id="{D02C0B5E-234E-476F-8CFC-C56AEF6593BD}"/>
              </a:ext>
            </a:extLst>
          </p:cNvPr>
          <p:cNvSpPr/>
          <p:nvPr userDrawn="1"/>
        </p:nvSpPr>
        <p:spPr>
          <a:xfrm>
            <a:off x="248478" y="417394"/>
            <a:ext cx="2017644" cy="20222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8" name="TextBox 7">
            <a:extLst>
              <a:ext uri="{FF2B5EF4-FFF2-40B4-BE49-F238E27FC236}">
                <a16:creationId xmlns:a16="http://schemas.microsoft.com/office/drawing/2014/main" id="{66FD71E8-A178-4E57-A195-73E15C40FD69}"/>
              </a:ext>
            </a:extLst>
          </p:cNvPr>
          <p:cNvSpPr txBox="1"/>
          <p:nvPr userDrawn="1"/>
        </p:nvSpPr>
        <p:spPr>
          <a:xfrm>
            <a:off x="2567330" y="604453"/>
            <a:ext cx="6492694" cy="461665"/>
          </a:xfrm>
          <a:prstGeom prst="rect">
            <a:avLst/>
          </a:prstGeom>
          <a:noFill/>
        </p:spPr>
        <p:txBody>
          <a:bodyPr wrap="square" rtlCol="0">
            <a:spAutoFit/>
          </a:bodyPr>
          <a:lstStyle/>
          <a:p>
            <a:pPr marL="228600" indent="-228600" defTabSz="1005840">
              <a:buFont typeface="+mj-lt"/>
              <a:buAutoNum type="arabicPeriod"/>
            </a:pPr>
            <a:r>
              <a:rPr lang="en-US" sz="1200" dirty="0">
                <a:solidFill>
                  <a:prstClr val="black"/>
                </a:solidFill>
                <a:latin typeface="Verdana" panose="020B0604030504040204" pitchFamily="34" charset="0"/>
                <a:ea typeface="Verdana" panose="020B0604030504040204" pitchFamily="34" charset="0"/>
              </a:rPr>
              <a:t>A disease has spread among lily pads in a pond ecosystem. Which is true about the immediate impact of this disease?</a:t>
            </a:r>
          </a:p>
        </p:txBody>
      </p:sp>
      <p:sp>
        <p:nvSpPr>
          <p:cNvPr id="15" name="TextBox 14">
            <a:extLst>
              <a:ext uri="{FF2B5EF4-FFF2-40B4-BE49-F238E27FC236}">
                <a16:creationId xmlns:a16="http://schemas.microsoft.com/office/drawing/2014/main" id="{94411A12-305D-4CFE-A14A-8A4697893605}"/>
              </a:ext>
            </a:extLst>
          </p:cNvPr>
          <p:cNvSpPr txBox="1"/>
          <p:nvPr userDrawn="1"/>
        </p:nvSpPr>
        <p:spPr>
          <a:xfrm>
            <a:off x="2622070" y="1038869"/>
            <a:ext cx="6161405" cy="1070678"/>
          </a:xfrm>
          <a:prstGeom prst="rect">
            <a:avLst/>
          </a:prstGeom>
          <a:noFill/>
        </p:spPr>
        <p:txBody>
          <a:bodyPr wrap="square" rtlCol="0">
            <a:spAutoFit/>
          </a:bodyPr>
          <a:lstStyle/>
          <a:p>
            <a:pPr marL="377190" indent="-228600" defTabSz="1005840">
              <a:lnSpc>
                <a:spcPct val="100000"/>
              </a:lnSpc>
              <a:buFontTx/>
              <a:buAutoNum type="alphaUcPeriod"/>
            </a:pPr>
            <a:r>
              <a:rPr lang="en-US" sz="1200" dirty="0">
                <a:solidFill>
                  <a:prstClr val="black"/>
                </a:solidFill>
                <a:latin typeface="Verdana" panose="020B0604030504040204" pitchFamily="34" charset="0"/>
                <a:ea typeface="Verdana" panose="020B0604030504040204" pitchFamily="34" charset="0"/>
              </a:rPr>
              <a:t>Small fish that rely on lily pads for protection will decrease in population</a:t>
            </a:r>
          </a:p>
          <a:p>
            <a:pPr marL="377190" indent="-228600" defTabSz="1005840">
              <a:lnSpc>
                <a:spcPct val="100000"/>
              </a:lnSpc>
              <a:buFontTx/>
              <a:buAutoNum type="alphaUcPeriod"/>
            </a:pPr>
            <a:r>
              <a:rPr lang="en-US" sz="1200" dirty="0">
                <a:solidFill>
                  <a:prstClr val="black"/>
                </a:solidFill>
                <a:latin typeface="Verdana" panose="020B0604030504040204" pitchFamily="34" charset="0"/>
                <a:ea typeface="Verdana" panose="020B0604030504040204" pitchFamily="34" charset="0"/>
              </a:rPr>
              <a:t>The large fish population will increase</a:t>
            </a:r>
          </a:p>
          <a:p>
            <a:pPr marL="377190" indent="-228600" defTabSz="1005840">
              <a:lnSpc>
                <a:spcPct val="100000"/>
              </a:lnSpc>
              <a:buFontTx/>
              <a:buAutoNum type="alphaUcPeriod"/>
            </a:pPr>
            <a:r>
              <a:rPr lang="en-US" sz="1200" dirty="0">
                <a:solidFill>
                  <a:prstClr val="black"/>
                </a:solidFill>
                <a:latin typeface="Verdana" panose="020B0604030504040204" pitchFamily="34" charset="0"/>
                <a:ea typeface="Verdana" panose="020B0604030504040204" pitchFamily="34" charset="0"/>
              </a:rPr>
              <a:t>The water temperature will decrease  </a:t>
            </a:r>
          </a:p>
          <a:p>
            <a:pPr marL="377190" indent="-228600" defTabSz="1005840">
              <a:lnSpc>
                <a:spcPct val="100000"/>
              </a:lnSpc>
              <a:buFontTx/>
              <a:buAutoNum type="alphaUcPeriod"/>
            </a:pPr>
            <a:r>
              <a:rPr lang="en-US" sz="1200" dirty="0">
                <a:solidFill>
                  <a:prstClr val="black"/>
                </a:solidFill>
                <a:latin typeface="Verdana" panose="020B0604030504040204" pitchFamily="34" charset="0"/>
                <a:ea typeface="Verdana" panose="020B0604030504040204" pitchFamily="34" charset="0"/>
              </a:rPr>
              <a:t>The frog population will increase  </a:t>
            </a:r>
          </a:p>
          <a:p>
            <a:pPr defTabSz="1005840">
              <a:lnSpc>
                <a:spcPct val="150000"/>
              </a:lnSpc>
            </a:pPr>
            <a:endParaRPr lang="en-US" sz="1200" dirty="0">
              <a:solidFill>
                <a:prstClr val="black"/>
              </a:solidFill>
              <a:latin typeface="Verdana" panose="020B0604030504040204" pitchFamily="34" charset="0"/>
              <a:ea typeface="Verdana" panose="020B0604030504040204" pitchFamily="34" charset="0"/>
            </a:endParaRPr>
          </a:p>
        </p:txBody>
      </p:sp>
      <p:sp>
        <p:nvSpPr>
          <p:cNvPr id="17" name="TextBox 16">
            <a:extLst>
              <a:ext uri="{FF2B5EF4-FFF2-40B4-BE49-F238E27FC236}">
                <a16:creationId xmlns:a16="http://schemas.microsoft.com/office/drawing/2014/main" id="{2DCBC3F6-0184-4894-AB28-98A9CA4E6E01}"/>
              </a:ext>
            </a:extLst>
          </p:cNvPr>
          <p:cNvSpPr txBox="1"/>
          <p:nvPr userDrawn="1"/>
        </p:nvSpPr>
        <p:spPr>
          <a:xfrm>
            <a:off x="2586947" y="1916338"/>
            <a:ext cx="3808296" cy="461665"/>
          </a:xfrm>
          <a:prstGeom prst="rect">
            <a:avLst/>
          </a:prstGeom>
          <a:noFill/>
        </p:spPr>
        <p:txBody>
          <a:bodyPr wrap="square" rtlCol="0">
            <a:spAutoFit/>
          </a:bodyPr>
          <a:lstStyle/>
          <a:p>
            <a:pPr marL="228600" indent="-228600" defTabSz="1005840">
              <a:buFont typeface="+mj-lt"/>
              <a:buAutoNum type="arabicPeriod" startAt="2"/>
            </a:pPr>
            <a:r>
              <a:rPr lang="en-US" sz="1200" dirty="0">
                <a:solidFill>
                  <a:prstClr val="black"/>
                </a:solidFill>
                <a:latin typeface="Verdana" panose="020B0604030504040204" pitchFamily="34" charset="0"/>
                <a:ea typeface="Verdana" panose="020B0604030504040204" pitchFamily="34" charset="0"/>
              </a:rPr>
              <a:t>What would be true if the rabbit population increased?</a:t>
            </a:r>
          </a:p>
        </p:txBody>
      </p:sp>
      <p:sp>
        <p:nvSpPr>
          <p:cNvPr id="19" name="Rectangle 18">
            <a:extLst>
              <a:ext uri="{FF2B5EF4-FFF2-40B4-BE49-F238E27FC236}">
                <a16:creationId xmlns:a16="http://schemas.microsoft.com/office/drawing/2014/main" id="{9C46D431-7E57-4444-987F-D33D115FEB87}"/>
              </a:ext>
            </a:extLst>
          </p:cNvPr>
          <p:cNvSpPr/>
          <p:nvPr userDrawn="1"/>
        </p:nvSpPr>
        <p:spPr>
          <a:xfrm>
            <a:off x="2618880" y="2324209"/>
            <a:ext cx="3669303" cy="1384995"/>
          </a:xfrm>
          <a:prstGeom prst="rect">
            <a:avLst/>
          </a:prstGeom>
        </p:spPr>
        <p:txBody>
          <a:bodyPr wrap="square">
            <a:spAutoFit/>
          </a:bodyPr>
          <a:lstStyle/>
          <a:p>
            <a:pPr marL="377190" indent="-228600" defTabSz="1005840">
              <a:buFontTx/>
              <a:buAutoNum type="alphaUcPeriod"/>
            </a:pPr>
            <a:r>
              <a:rPr lang="en-US" sz="1200" dirty="0">
                <a:solidFill>
                  <a:prstClr val="black"/>
                </a:solidFill>
                <a:latin typeface="Verdana" panose="020B0604030504040204" pitchFamily="34" charset="0"/>
                <a:ea typeface="Verdana" panose="020B0604030504040204" pitchFamily="34" charset="0"/>
              </a:rPr>
              <a:t>The bacteria population would increase  </a:t>
            </a:r>
          </a:p>
          <a:p>
            <a:pPr marL="377190" indent="-228600" defTabSz="1005840">
              <a:buFontTx/>
              <a:buAutoNum type="alphaUcPeriod"/>
            </a:pPr>
            <a:r>
              <a:rPr lang="en-US" sz="1200" dirty="0">
                <a:solidFill>
                  <a:prstClr val="black"/>
                </a:solidFill>
                <a:latin typeface="Verdana" panose="020B0604030504040204" pitchFamily="34" charset="0"/>
                <a:ea typeface="Verdana" panose="020B0604030504040204" pitchFamily="34" charset="0"/>
              </a:rPr>
              <a:t>Hawk population would increase, snake population would decrease  </a:t>
            </a:r>
          </a:p>
          <a:p>
            <a:pPr marL="377190" indent="-228600" defTabSz="1005840">
              <a:buFontTx/>
              <a:buAutoNum type="alphaUcPeriod"/>
            </a:pPr>
            <a:r>
              <a:rPr lang="en-US" sz="1200" dirty="0">
                <a:solidFill>
                  <a:prstClr val="black"/>
                </a:solidFill>
                <a:latin typeface="Verdana" panose="020B0604030504040204" pitchFamily="34" charset="0"/>
                <a:ea typeface="Verdana" panose="020B0604030504040204" pitchFamily="34" charset="0"/>
              </a:rPr>
              <a:t>Wolf and hawk populations might increase, grasses would decrease</a:t>
            </a:r>
          </a:p>
          <a:p>
            <a:pPr marL="377190" indent="-228600" defTabSz="1005840">
              <a:buFontTx/>
              <a:buAutoNum type="alphaUcPeriod"/>
            </a:pPr>
            <a:r>
              <a:rPr lang="en-US" sz="1200" dirty="0">
                <a:solidFill>
                  <a:prstClr val="black"/>
                </a:solidFill>
                <a:latin typeface="Verdana" panose="020B0604030504040204" pitchFamily="34" charset="0"/>
                <a:ea typeface="Verdana" panose="020B0604030504040204" pitchFamily="34" charset="0"/>
              </a:rPr>
              <a:t>The grasshopper population would increase  </a:t>
            </a:r>
          </a:p>
        </p:txBody>
      </p:sp>
      <p:sp>
        <p:nvSpPr>
          <p:cNvPr id="21" name="TextBox 20">
            <a:extLst>
              <a:ext uri="{FF2B5EF4-FFF2-40B4-BE49-F238E27FC236}">
                <a16:creationId xmlns:a16="http://schemas.microsoft.com/office/drawing/2014/main" id="{27B9ED52-D916-4805-9083-01E3F6B70995}"/>
              </a:ext>
            </a:extLst>
          </p:cNvPr>
          <p:cNvSpPr txBox="1"/>
          <p:nvPr userDrawn="1"/>
        </p:nvSpPr>
        <p:spPr>
          <a:xfrm>
            <a:off x="2567330" y="3729974"/>
            <a:ext cx="6161405" cy="276999"/>
          </a:xfrm>
          <a:prstGeom prst="rect">
            <a:avLst/>
          </a:prstGeom>
          <a:noFill/>
        </p:spPr>
        <p:txBody>
          <a:bodyPr wrap="square" rtlCol="0">
            <a:spAutoFit/>
          </a:bodyPr>
          <a:lstStyle/>
          <a:p>
            <a:pPr marL="228600" indent="-228600" defTabSz="1005840">
              <a:buFont typeface="+mj-lt"/>
              <a:buAutoNum type="arabicPeriod" startAt="3"/>
            </a:pPr>
            <a:r>
              <a:rPr lang="en-US" sz="1200" dirty="0">
                <a:solidFill>
                  <a:prstClr val="black"/>
                </a:solidFill>
                <a:latin typeface="Verdana" panose="020B0604030504040204" pitchFamily="34" charset="0"/>
                <a:ea typeface="Verdana" panose="020B0604030504040204" pitchFamily="34" charset="0"/>
              </a:rPr>
              <a:t>What do the arrows represent in the food web?</a:t>
            </a:r>
          </a:p>
        </p:txBody>
      </p:sp>
      <p:sp>
        <p:nvSpPr>
          <p:cNvPr id="23" name="TextBox 22">
            <a:extLst>
              <a:ext uri="{FF2B5EF4-FFF2-40B4-BE49-F238E27FC236}">
                <a16:creationId xmlns:a16="http://schemas.microsoft.com/office/drawing/2014/main" id="{D3245B45-EAF1-4A56-9B1A-9D9D7E583DDB}"/>
              </a:ext>
            </a:extLst>
          </p:cNvPr>
          <p:cNvSpPr txBox="1"/>
          <p:nvPr userDrawn="1"/>
        </p:nvSpPr>
        <p:spPr>
          <a:xfrm>
            <a:off x="2625253" y="3948621"/>
            <a:ext cx="5232985" cy="1070678"/>
          </a:xfrm>
          <a:prstGeom prst="rect">
            <a:avLst/>
          </a:prstGeom>
          <a:noFill/>
        </p:spPr>
        <p:txBody>
          <a:bodyPr wrap="square" rtlCol="0">
            <a:spAutoFit/>
          </a:bodyPr>
          <a:lstStyle/>
          <a:p>
            <a:pPr marL="377190" indent="-228600" defTabSz="1005840">
              <a:lnSpc>
                <a:spcPct val="100000"/>
              </a:lnSpc>
              <a:buFontTx/>
              <a:buAutoNum type="alphaUcPeriod"/>
            </a:pPr>
            <a:r>
              <a:rPr lang="en-US" sz="1200" dirty="0">
                <a:solidFill>
                  <a:prstClr val="black"/>
                </a:solidFill>
                <a:latin typeface="Verdana" panose="020B0604030504040204" pitchFamily="34" charset="0"/>
                <a:ea typeface="Verdana" panose="020B0604030504040204" pitchFamily="34" charset="0"/>
              </a:rPr>
              <a:t>The transfer of energy from one organism to another</a:t>
            </a:r>
          </a:p>
          <a:p>
            <a:pPr marL="377190" indent="-228600" defTabSz="1005840">
              <a:lnSpc>
                <a:spcPct val="100000"/>
              </a:lnSpc>
              <a:buFontTx/>
              <a:buAutoNum type="alphaUcPeriod"/>
            </a:pPr>
            <a:r>
              <a:rPr lang="en-US" sz="1200" dirty="0">
                <a:solidFill>
                  <a:prstClr val="black"/>
                </a:solidFill>
                <a:latin typeface="Verdana" panose="020B0604030504040204" pitchFamily="34" charset="0"/>
                <a:ea typeface="Verdana" panose="020B0604030504040204" pitchFamily="34" charset="0"/>
              </a:rPr>
              <a:t>Where each organism lives in the ecosystem  </a:t>
            </a:r>
          </a:p>
          <a:p>
            <a:pPr marL="377190" indent="-228600" defTabSz="1005840">
              <a:lnSpc>
                <a:spcPct val="100000"/>
              </a:lnSpc>
              <a:buFontTx/>
              <a:buAutoNum type="alphaUcPeriod"/>
            </a:pPr>
            <a:r>
              <a:rPr lang="en-US" sz="1200" dirty="0">
                <a:solidFill>
                  <a:prstClr val="black"/>
                </a:solidFill>
                <a:latin typeface="Verdana" panose="020B0604030504040204" pitchFamily="34" charset="0"/>
                <a:ea typeface="Verdana" panose="020B0604030504040204" pitchFamily="34" charset="0"/>
              </a:rPr>
              <a:t>Which animals eat each other  </a:t>
            </a:r>
          </a:p>
          <a:p>
            <a:pPr marL="377190" indent="-228600" defTabSz="1005840">
              <a:lnSpc>
                <a:spcPct val="100000"/>
              </a:lnSpc>
              <a:buFontTx/>
              <a:buAutoNum type="alphaUcPeriod"/>
            </a:pPr>
            <a:r>
              <a:rPr lang="en-US" sz="1200" dirty="0">
                <a:solidFill>
                  <a:prstClr val="black"/>
                </a:solidFill>
                <a:latin typeface="Verdana" panose="020B0604030504040204" pitchFamily="34" charset="0"/>
                <a:ea typeface="Verdana" panose="020B0604030504040204" pitchFamily="34" charset="0"/>
              </a:rPr>
              <a:t>Which organisms receive direct sunlight  </a:t>
            </a:r>
          </a:p>
          <a:p>
            <a:pPr defTabSz="1005840">
              <a:lnSpc>
                <a:spcPct val="150000"/>
              </a:lnSpc>
            </a:pPr>
            <a:endParaRPr lang="en-US" sz="1200" dirty="0">
              <a:solidFill>
                <a:prstClr val="black"/>
              </a:solidFill>
              <a:latin typeface="Verdana" panose="020B0604030504040204" pitchFamily="34" charset="0"/>
              <a:ea typeface="Verdana" panose="020B0604030504040204" pitchFamily="34" charset="0"/>
            </a:endParaRPr>
          </a:p>
        </p:txBody>
      </p:sp>
      <p:grpSp>
        <p:nvGrpSpPr>
          <p:cNvPr id="16" name="Group 15">
            <a:extLst>
              <a:ext uri="{FF2B5EF4-FFF2-40B4-BE49-F238E27FC236}">
                <a16:creationId xmlns:a16="http://schemas.microsoft.com/office/drawing/2014/main" id="{358B48DA-A5F7-4C33-9703-3D4E513675F8}"/>
              </a:ext>
            </a:extLst>
          </p:cNvPr>
          <p:cNvGrpSpPr/>
          <p:nvPr userDrawn="1"/>
        </p:nvGrpSpPr>
        <p:grpSpPr>
          <a:xfrm>
            <a:off x="6377932" y="1823743"/>
            <a:ext cx="2487948" cy="1892491"/>
            <a:chOff x="-1676320" y="-311168"/>
            <a:chExt cx="9007557" cy="7647058"/>
          </a:xfrm>
        </p:grpSpPr>
        <p:grpSp>
          <p:nvGrpSpPr>
            <p:cNvPr id="18" name="Group 17">
              <a:extLst>
                <a:ext uri="{FF2B5EF4-FFF2-40B4-BE49-F238E27FC236}">
                  <a16:creationId xmlns:a16="http://schemas.microsoft.com/office/drawing/2014/main" id="{D92D29A5-6130-4455-828B-C9EC8D4B211D}"/>
                </a:ext>
              </a:extLst>
            </p:cNvPr>
            <p:cNvGrpSpPr/>
            <p:nvPr/>
          </p:nvGrpSpPr>
          <p:grpSpPr>
            <a:xfrm>
              <a:off x="-1656956" y="5156552"/>
              <a:ext cx="2007199" cy="1791680"/>
              <a:chOff x="502920" y="5227320"/>
              <a:chExt cx="2007199" cy="1791680"/>
            </a:xfrm>
          </p:grpSpPr>
          <p:pic>
            <p:nvPicPr>
              <p:cNvPr id="52" name="Picture 2" descr="Image result for bacteria clipart">
                <a:extLst>
                  <a:ext uri="{FF2B5EF4-FFF2-40B4-BE49-F238E27FC236}">
                    <a16:creationId xmlns:a16="http://schemas.microsoft.com/office/drawing/2014/main" id="{B7122262-F25E-4184-B887-C41D9444B7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456" y="5400097"/>
                <a:ext cx="1446125" cy="1446125"/>
              </a:xfrm>
              <a:prstGeom prst="rect">
                <a:avLst/>
              </a:prstGeom>
              <a:noFill/>
              <a:extLst>
                <a:ext uri="{909E8E84-426E-40DD-AFC4-6F175D3DCCD1}">
                  <a14:hiddenFill xmlns:a14="http://schemas.microsoft.com/office/drawing/2010/main">
                    <a:solidFill>
                      <a:srgbClr val="FFFFFF"/>
                    </a:solidFill>
                  </a14:hiddenFill>
                </a:ext>
              </a:extLst>
            </p:spPr>
          </p:pic>
          <p:sp>
            <p:nvSpPr>
              <p:cNvPr id="53" name="Rectangle 52">
                <a:extLst>
                  <a:ext uri="{FF2B5EF4-FFF2-40B4-BE49-F238E27FC236}">
                    <a16:creationId xmlns:a16="http://schemas.microsoft.com/office/drawing/2014/main" id="{DEB3DA42-B1D6-4536-AF0D-65BA77D97BDC}"/>
                  </a:ext>
                </a:extLst>
              </p:cNvPr>
              <p:cNvSpPr/>
              <p:nvPr/>
            </p:nvSpPr>
            <p:spPr>
              <a:xfrm>
                <a:off x="502920" y="5227320"/>
                <a:ext cx="2007199" cy="1791680"/>
              </a:xfrm>
              <a:prstGeom prst="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0"/>
              </a:p>
            </p:txBody>
          </p:sp>
        </p:grpSp>
        <p:grpSp>
          <p:nvGrpSpPr>
            <p:cNvPr id="20" name="Group 19">
              <a:extLst>
                <a:ext uri="{FF2B5EF4-FFF2-40B4-BE49-F238E27FC236}">
                  <a16:creationId xmlns:a16="http://schemas.microsoft.com/office/drawing/2014/main" id="{E8E04261-EEDF-4912-B113-5DEDBEBE76A4}"/>
                </a:ext>
              </a:extLst>
            </p:cNvPr>
            <p:cNvGrpSpPr/>
            <p:nvPr/>
          </p:nvGrpSpPr>
          <p:grpSpPr>
            <a:xfrm>
              <a:off x="-1676320" y="412536"/>
              <a:ext cx="2007199" cy="1791680"/>
              <a:chOff x="462343" y="260648"/>
              <a:chExt cx="2007199" cy="1791680"/>
            </a:xfrm>
          </p:grpSpPr>
          <p:pic>
            <p:nvPicPr>
              <p:cNvPr id="50" name="Picture 6">
                <a:extLst>
                  <a:ext uri="{FF2B5EF4-FFF2-40B4-BE49-F238E27FC236}">
                    <a16:creationId xmlns:a16="http://schemas.microsoft.com/office/drawing/2014/main" id="{EFE30447-D619-4F34-85EC-FF56602F9F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694" y="435015"/>
                <a:ext cx="1724496" cy="1442946"/>
              </a:xfrm>
              <a:prstGeom prst="rect">
                <a:avLst/>
              </a:prstGeom>
              <a:noFill/>
              <a:extLst>
                <a:ext uri="{909E8E84-426E-40DD-AFC4-6F175D3DCCD1}">
                  <a14:hiddenFill xmlns:a14="http://schemas.microsoft.com/office/drawing/2010/main">
                    <a:solidFill>
                      <a:srgbClr val="FFFFFF"/>
                    </a:solidFill>
                  </a14:hiddenFill>
                </a:ext>
              </a:extLst>
            </p:spPr>
          </p:pic>
          <p:sp>
            <p:nvSpPr>
              <p:cNvPr id="51" name="Rectangle 50">
                <a:extLst>
                  <a:ext uri="{FF2B5EF4-FFF2-40B4-BE49-F238E27FC236}">
                    <a16:creationId xmlns:a16="http://schemas.microsoft.com/office/drawing/2014/main" id="{73D8907F-524A-4B17-BBCC-543F64F394A6}"/>
                  </a:ext>
                </a:extLst>
              </p:cNvPr>
              <p:cNvSpPr/>
              <p:nvPr/>
            </p:nvSpPr>
            <p:spPr>
              <a:xfrm>
                <a:off x="462343" y="260648"/>
                <a:ext cx="2007199" cy="1791680"/>
              </a:xfrm>
              <a:prstGeom prst="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0"/>
              </a:p>
            </p:txBody>
          </p:sp>
        </p:grpSp>
        <p:sp>
          <p:nvSpPr>
            <p:cNvPr id="22" name="TextBox 21">
              <a:extLst>
                <a:ext uri="{FF2B5EF4-FFF2-40B4-BE49-F238E27FC236}">
                  <a16:creationId xmlns:a16="http://schemas.microsoft.com/office/drawing/2014/main" id="{2D52FF23-ED0D-4F96-81FE-D94556D9CDE5}"/>
                </a:ext>
              </a:extLst>
            </p:cNvPr>
            <p:cNvSpPr txBox="1"/>
            <p:nvPr/>
          </p:nvSpPr>
          <p:spPr>
            <a:xfrm>
              <a:off x="1070554" y="-311168"/>
              <a:ext cx="4391250" cy="1248567"/>
            </a:xfrm>
            <a:prstGeom prst="rect">
              <a:avLst/>
            </a:prstGeom>
            <a:noFill/>
          </p:spPr>
          <p:txBody>
            <a:bodyPr wrap="square" rtlCol="0">
              <a:spAutoFit/>
            </a:bodyPr>
            <a:lstStyle/>
            <a:p>
              <a:pPr algn="ctr"/>
              <a:r>
                <a:rPr lang="en-US" sz="1200" b="1" dirty="0">
                  <a:latin typeface="Verdana" panose="020B0604030504040204" pitchFamily="34" charset="0"/>
                  <a:ea typeface="Verdana" panose="020B0604030504040204" pitchFamily="34" charset="0"/>
                </a:rPr>
                <a:t>Food Web Diagram</a:t>
              </a:r>
            </a:p>
          </p:txBody>
        </p:sp>
        <p:grpSp>
          <p:nvGrpSpPr>
            <p:cNvPr id="24" name="Group 23">
              <a:extLst>
                <a:ext uri="{FF2B5EF4-FFF2-40B4-BE49-F238E27FC236}">
                  <a16:creationId xmlns:a16="http://schemas.microsoft.com/office/drawing/2014/main" id="{52344492-0E73-4858-90A9-2E02DBE8353E}"/>
                </a:ext>
              </a:extLst>
            </p:cNvPr>
            <p:cNvGrpSpPr/>
            <p:nvPr/>
          </p:nvGrpSpPr>
          <p:grpSpPr>
            <a:xfrm>
              <a:off x="-1252585" y="3030121"/>
              <a:ext cx="2007199" cy="1791680"/>
              <a:chOff x="4387746" y="2819515"/>
              <a:chExt cx="2007199" cy="1791680"/>
            </a:xfrm>
          </p:grpSpPr>
          <p:pic>
            <p:nvPicPr>
              <p:cNvPr id="48" name="Picture 8">
                <a:extLst>
                  <a:ext uri="{FF2B5EF4-FFF2-40B4-BE49-F238E27FC236}">
                    <a16:creationId xmlns:a16="http://schemas.microsoft.com/office/drawing/2014/main" id="{324BDB74-7177-4AFF-A9A0-F4FDEFB5A2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746" y="2963624"/>
                <a:ext cx="2007199" cy="1503462"/>
              </a:xfrm>
              <a:prstGeom prst="rect">
                <a:avLst/>
              </a:prstGeom>
              <a:noFill/>
              <a:extLst>
                <a:ext uri="{909E8E84-426E-40DD-AFC4-6F175D3DCCD1}">
                  <a14:hiddenFill xmlns:a14="http://schemas.microsoft.com/office/drawing/2010/main">
                    <a:solidFill>
                      <a:srgbClr val="FFFFFF"/>
                    </a:solidFill>
                  </a14:hiddenFill>
                </a:ext>
              </a:extLst>
            </p:spPr>
          </p:pic>
          <p:sp>
            <p:nvSpPr>
              <p:cNvPr id="49" name="Rectangle 48">
                <a:extLst>
                  <a:ext uri="{FF2B5EF4-FFF2-40B4-BE49-F238E27FC236}">
                    <a16:creationId xmlns:a16="http://schemas.microsoft.com/office/drawing/2014/main" id="{BAF2F6ED-D5D9-4B7F-9466-58D012D2292C}"/>
                  </a:ext>
                </a:extLst>
              </p:cNvPr>
              <p:cNvSpPr/>
              <p:nvPr/>
            </p:nvSpPr>
            <p:spPr>
              <a:xfrm>
                <a:off x="4387746" y="2819515"/>
                <a:ext cx="2007199" cy="1791680"/>
              </a:xfrm>
              <a:prstGeom prst="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0"/>
              </a:p>
            </p:txBody>
          </p:sp>
        </p:grpSp>
        <p:grpSp>
          <p:nvGrpSpPr>
            <p:cNvPr id="25" name="Group 24">
              <a:extLst>
                <a:ext uri="{FF2B5EF4-FFF2-40B4-BE49-F238E27FC236}">
                  <a16:creationId xmlns:a16="http://schemas.microsoft.com/office/drawing/2014/main" id="{A7EAE9DA-169F-4A29-83A4-DE8DE190489D}"/>
                </a:ext>
              </a:extLst>
            </p:cNvPr>
            <p:cNvGrpSpPr/>
            <p:nvPr/>
          </p:nvGrpSpPr>
          <p:grpSpPr>
            <a:xfrm>
              <a:off x="5200772" y="3176589"/>
              <a:ext cx="2007199" cy="1791680"/>
              <a:chOff x="4018973" y="266021"/>
              <a:chExt cx="2007199" cy="1791680"/>
            </a:xfrm>
          </p:grpSpPr>
          <p:pic>
            <p:nvPicPr>
              <p:cNvPr id="46" name="Picture 10">
                <a:extLst>
                  <a:ext uri="{FF2B5EF4-FFF2-40B4-BE49-F238E27FC236}">
                    <a16:creationId xmlns:a16="http://schemas.microsoft.com/office/drawing/2014/main" id="{0339F524-47D8-4194-9DFB-D4D165572B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4051" y="523851"/>
                <a:ext cx="1657042" cy="1265273"/>
              </a:xfrm>
              <a:prstGeom prst="rect">
                <a:avLst/>
              </a:prstGeom>
              <a:noFill/>
              <a:extLst>
                <a:ext uri="{909E8E84-426E-40DD-AFC4-6F175D3DCCD1}">
                  <a14:hiddenFill xmlns:a14="http://schemas.microsoft.com/office/drawing/2010/main">
                    <a:solidFill>
                      <a:srgbClr val="FFFFFF"/>
                    </a:solidFill>
                  </a14:hiddenFill>
                </a:ext>
              </a:extLst>
            </p:spPr>
          </p:pic>
          <p:sp>
            <p:nvSpPr>
              <p:cNvPr id="47" name="Rectangle 46">
                <a:extLst>
                  <a:ext uri="{FF2B5EF4-FFF2-40B4-BE49-F238E27FC236}">
                    <a16:creationId xmlns:a16="http://schemas.microsoft.com/office/drawing/2014/main" id="{1D4B2D3C-3735-46AC-BAFB-FA030643240D}"/>
                  </a:ext>
                </a:extLst>
              </p:cNvPr>
              <p:cNvSpPr/>
              <p:nvPr/>
            </p:nvSpPr>
            <p:spPr>
              <a:xfrm>
                <a:off x="4018973" y="266021"/>
                <a:ext cx="2007199" cy="1791680"/>
              </a:xfrm>
              <a:prstGeom prst="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0"/>
              </a:p>
            </p:txBody>
          </p:sp>
        </p:grpSp>
        <p:grpSp>
          <p:nvGrpSpPr>
            <p:cNvPr id="26" name="Group 25">
              <a:extLst>
                <a:ext uri="{FF2B5EF4-FFF2-40B4-BE49-F238E27FC236}">
                  <a16:creationId xmlns:a16="http://schemas.microsoft.com/office/drawing/2014/main" id="{763A56C3-3E04-4F8A-B921-7EB69174F400}"/>
                </a:ext>
              </a:extLst>
            </p:cNvPr>
            <p:cNvGrpSpPr/>
            <p:nvPr/>
          </p:nvGrpSpPr>
          <p:grpSpPr>
            <a:xfrm>
              <a:off x="5324037" y="899490"/>
              <a:ext cx="2007200" cy="1791680"/>
              <a:chOff x="6507947" y="3137925"/>
              <a:chExt cx="2007200" cy="1791680"/>
            </a:xfrm>
          </p:grpSpPr>
          <p:pic>
            <p:nvPicPr>
              <p:cNvPr id="44" name="Picture 12">
                <a:extLst>
                  <a:ext uri="{FF2B5EF4-FFF2-40B4-BE49-F238E27FC236}">
                    <a16:creationId xmlns:a16="http://schemas.microsoft.com/office/drawing/2014/main" id="{47477329-253F-41BC-A8AF-8A68F22E15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7947" y="3168022"/>
                <a:ext cx="2007200" cy="1503463"/>
              </a:xfrm>
              <a:prstGeom prst="rect">
                <a:avLst/>
              </a:prstGeom>
              <a:noFill/>
              <a:extLst>
                <a:ext uri="{909E8E84-426E-40DD-AFC4-6F175D3DCCD1}">
                  <a14:hiddenFill xmlns:a14="http://schemas.microsoft.com/office/drawing/2010/main">
                    <a:solidFill>
                      <a:srgbClr val="FFFFFF"/>
                    </a:solidFill>
                  </a14:hiddenFill>
                </a:ext>
              </a:extLst>
            </p:spPr>
          </p:pic>
          <p:sp>
            <p:nvSpPr>
              <p:cNvPr id="45" name="Rectangle 44">
                <a:extLst>
                  <a:ext uri="{FF2B5EF4-FFF2-40B4-BE49-F238E27FC236}">
                    <a16:creationId xmlns:a16="http://schemas.microsoft.com/office/drawing/2014/main" id="{CB10DDEB-81E9-4A0A-8810-4FA5FCB57FAB}"/>
                  </a:ext>
                </a:extLst>
              </p:cNvPr>
              <p:cNvSpPr/>
              <p:nvPr/>
            </p:nvSpPr>
            <p:spPr>
              <a:xfrm>
                <a:off x="6507947" y="3137925"/>
                <a:ext cx="2007200" cy="1791680"/>
              </a:xfrm>
              <a:prstGeom prst="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0"/>
              </a:p>
            </p:txBody>
          </p:sp>
        </p:grpSp>
        <p:grpSp>
          <p:nvGrpSpPr>
            <p:cNvPr id="27" name="Group 26">
              <a:extLst>
                <a:ext uri="{FF2B5EF4-FFF2-40B4-BE49-F238E27FC236}">
                  <a16:creationId xmlns:a16="http://schemas.microsoft.com/office/drawing/2014/main" id="{5681B4CC-D9CE-4259-ADD4-665BC797414F}"/>
                </a:ext>
              </a:extLst>
            </p:cNvPr>
            <p:cNvGrpSpPr/>
            <p:nvPr/>
          </p:nvGrpSpPr>
          <p:grpSpPr>
            <a:xfrm>
              <a:off x="1733303" y="5544210"/>
              <a:ext cx="2007199" cy="1791680"/>
              <a:chOff x="4083811" y="5301458"/>
              <a:chExt cx="2007199" cy="1791680"/>
            </a:xfrm>
          </p:grpSpPr>
          <p:pic>
            <p:nvPicPr>
              <p:cNvPr id="42" name="Picture 14">
                <a:extLst>
                  <a:ext uri="{FF2B5EF4-FFF2-40B4-BE49-F238E27FC236}">
                    <a16:creationId xmlns:a16="http://schemas.microsoft.com/office/drawing/2014/main" id="{9ED0AA39-BD9A-4E64-92B1-B1B8580E48F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7697" r="6343" b="4648"/>
              <a:stretch/>
            </p:blipFill>
            <p:spPr bwMode="auto">
              <a:xfrm>
                <a:off x="4173720" y="5342171"/>
                <a:ext cx="1827380" cy="1710253"/>
              </a:xfrm>
              <a:prstGeom prst="rect">
                <a:avLst/>
              </a:prstGeom>
              <a:noFill/>
              <a:extLst>
                <a:ext uri="{909E8E84-426E-40DD-AFC4-6F175D3DCCD1}">
                  <a14:hiddenFill xmlns:a14="http://schemas.microsoft.com/office/drawing/2010/main">
                    <a:solidFill>
                      <a:srgbClr val="FFFFFF"/>
                    </a:solidFill>
                  </a14:hiddenFill>
                </a:ext>
              </a:extLst>
            </p:spPr>
          </p:pic>
          <p:sp>
            <p:nvSpPr>
              <p:cNvPr id="43" name="Rectangle 42">
                <a:extLst>
                  <a:ext uri="{FF2B5EF4-FFF2-40B4-BE49-F238E27FC236}">
                    <a16:creationId xmlns:a16="http://schemas.microsoft.com/office/drawing/2014/main" id="{9EBE3028-51A0-4FCC-A711-A4468B0D1091}"/>
                  </a:ext>
                </a:extLst>
              </p:cNvPr>
              <p:cNvSpPr/>
              <p:nvPr/>
            </p:nvSpPr>
            <p:spPr>
              <a:xfrm>
                <a:off x="4083811" y="5301458"/>
                <a:ext cx="2007199" cy="1791680"/>
              </a:xfrm>
              <a:prstGeom prst="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0"/>
              </a:p>
            </p:txBody>
          </p:sp>
        </p:grpSp>
        <p:grpSp>
          <p:nvGrpSpPr>
            <p:cNvPr id="28" name="Group 27">
              <a:extLst>
                <a:ext uri="{FF2B5EF4-FFF2-40B4-BE49-F238E27FC236}">
                  <a16:creationId xmlns:a16="http://schemas.microsoft.com/office/drawing/2014/main" id="{CBF9FA56-A4B3-4823-9013-C8AE0DAD97B8}"/>
                </a:ext>
              </a:extLst>
            </p:cNvPr>
            <p:cNvGrpSpPr/>
            <p:nvPr/>
          </p:nvGrpSpPr>
          <p:grpSpPr>
            <a:xfrm>
              <a:off x="5268290" y="5503496"/>
              <a:ext cx="2007199" cy="1791680"/>
              <a:chOff x="6929574" y="71802"/>
              <a:chExt cx="2007199" cy="1791680"/>
            </a:xfrm>
          </p:grpSpPr>
          <p:pic>
            <p:nvPicPr>
              <p:cNvPr id="40" name="Picture 16">
                <a:extLst>
                  <a:ext uri="{FF2B5EF4-FFF2-40B4-BE49-F238E27FC236}">
                    <a16:creationId xmlns:a16="http://schemas.microsoft.com/office/drawing/2014/main" id="{BE1FC58D-6447-4DB0-856D-586BA190A63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5271"/>
              <a:stretch/>
            </p:blipFill>
            <p:spPr bwMode="auto">
              <a:xfrm>
                <a:off x="7034066" y="136833"/>
                <a:ext cx="1872164" cy="1328408"/>
              </a:xfrm>
              <a:prstGeom prst="rect">
                <a:avLst/>
              </a:prstGeom>
              <a:noFill/>
              <a:extLst>
                <a:ext uri="{909E8E84-426E-40DD-AFC4-6F175D3DCCD1}">
                  <a14:hiddenFill xmlns:a14="http://schemas.microsoft.com/office/drawing/2010/main">
                    <a:solidFill>
                      <a:srgbClr val="FFFFFF"/>
                    </a:solidFill>
                  </a14:hiddenFill>
                </a:ext>
              </a:extLst>
            </p:spPr>
          </p:pic>
          <p:sp>
            <p:nvSpPr>
              <p:cNvPr id="41" name="Rectangle 40">
                <a:extLst>
                  <a:ext uri="{FF2B5EF4-FFF2-40B4-BE49-F238E27FC236}">
                    <a16:creationId xmlns:a16="http://schemas.microsoft.com/office/drawing/2014/main" id="{003CFD31-B548-4C27-B7C4-52CFFE83E68E}"/>
                  </a:ext>
                </a:extLst>
              </p:cNvPr>
              <p:cNvSpPr/>
              <p:nvPr/>
            </p:nvSpPr>
            <p:spPr>
              <a:xfrm>
                <a:off x="6929574" y="71802"/>
                <a:ext cx="2007199" cy="1791680"/>
              </a:xfrm>
              <a:prstGeom prst="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0"/>
              </a:p>
            </p:txBody>
          </p:sp>
        </p:grpSp>
        <p:cxnSp>
          <p:nvCxnSpPr>
            <p:cNvPr id="29" name="Straight Arrow Connector 28">
              <a:extLst>
                <a:ext uri="{FF2B5EF4-FFF2-40B4-BE49-F238E27FC236}">
                  <a16:creationId xmlns:a16="http://schemas.microsoft.com/office/drawing/2014/main" id="{1B0BC509-1A50-40BB-B4F7-C59063DB74A0}"/>
                </a:ext>
              </a:extLst>
            </p:cNvPr>
            <p:cNvCxnSpPr>
              <a:cxnSpLocks/>
            </p:cNvCxnSpPr>
            <p:nvPr/>
          </p:nvCxnSpPr>
          <p:spPr>
            <a:xfrm flipH="1" flipV="1">
              <a:off x="571479" y="4843952"/>
              <a:ext cx="1094307" cy="1457598"/>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97BA2AD-E97D-463B-BCD2-81FFCADE70BA}"/>
                </a:ext>
              </a:extLst>
            </p:cNvPr>
            <p:cNvCxnSpPr>
              <a:cxnSpLocks/>
            </p:cNvCxnSpPr>
            <p:nvPr/>
          </p:nvCxnSpPr>
          <p:spPr>
            <a:xfrm>
              <a:off x="3915580" y="6524014"/>
              <a:ext cx="1158150" cy="0"/>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083BEEA-2109-40DD-9D93-76E39198230D}"/>
                </a:ext>
              </a:extLst>
            </p:cNvPr>
            <p:cNvCxnSpPr>
              <a:cxnSpLocks/>
            </p:cNvCxnSpPr>
            <p:nvPr/>
          </p:nvCxnSpPr>
          <p:spPr>
            <a:xfrm flipH="1" flipV="1">
              <a:off x="-1117793" y="2259905"/>
              <a:ext cx="662985" cy="719431"/>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95F4EB0A-00E0-4A09-AFB8-BB135179817A}"/>
                </a:ext>
              </a:extLst>
            </p:cNvPr>
            <p:cNvCxnSpPr>
              <a:cxnSpLocks/>
            </p:cNvCxnSpPr>
            <p:nvPr/>
          </p:nvCxnSpPr>
          <p:spPr>
            <a:xfrm flipH="1" flipV="1">
              <a:off x="426872" y="921541"/>
              <a:ext cx="5126107" cy="2159195"/>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49CD8CF9-7B0F-4C29-85F1-240FD17E2898}"/>
                </a:ext>
              </a:extLst>
            </p:cNvPr>
            <p:cNvCxnSpPr>
              <a:cxnSpLocks/>
            </p:cNvCxnSpPr>
            <p:nvPr/>
          </p:nvCxnSpPr>
          <p:spPr>
            <a:xfrm flipV="1">
              <a:off x="862685" y="1681318"/>
              <a:ext cx="4224008" cy="1619546"/>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7DCB33B3-2EAD-415C-A123-BA001C18B1D5}"/>
                </a:ext>
              </a:extLst>
            </p:cNvPr>
            <p:cNvGrpSpPr/>
            <p:nvPr/>
          </p:nvGrpSpPr>
          <p:grpSpPr>
            <a:xfrm>
              <a:off x="1850555" y="3307983"/>
              <a:ext cx="2007199" cy="1794632"/>
              <a:chOff x="4179330" y="3069978"/>
              <a:chExt cx="2007199" cy="1794632"/>
            </a:xfrm>
          </p:grpSpPr>
          <p:pic>
            <p:nvPicPr>
              <p:cNvPr id="38" name="Picture 18">
                <a:extLst>
                  <a:ext uri="{FF2B5EF4-FFF2-40B4-BE49-F238E27FC236}">
                    <a16:creationId xmlns:a16="http://schemas.microsoft.com/office/drawing/2014/main" id="{71130A77-195D-4C6E-9B3F-9C0D2D13E77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53992" y="3218750"/>
                <a:ext cx="1657873" cy="1645860"/>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D4057F3B-D0D1-426B-BFE8-F8626CAB3884}"/>
                  </a:ext>
                </a:extLst>
              </p:cNvPr>
              <p:cNvSpPr/>
              <p:nvPr/>
            </p:nvSpPr>
            <p:spPr>
              <a:xfrm>
                <a:off x="4179330" y="3069978"/>
                <a:ext cx="2007199" cy="1791680"/>
              </a:xfrm>
              <a:prstGeom prst="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0"/>
              </a:p>
            </p:txBody>
          </p:sp>
        </p:grpSp>
        <p:cxnSp>
          <p:nvCxnSpPr>
            <p:cNvPr id="35" name="Straight Arrow Connector 34">
              <a:extLst>
                <a:ext uri="{FF2B5EF4-FFF2-40B4-BE49-F238E27FC236}">
                  <a16:creationId xmlns:a16="http://schemas.microsoft.com/office/drawing/2014/main" id="{D77C494E-4A66-4431-A740-F77CDA0E37CB}"/>
                </a:ext>
              </a:extLst>
            </p:cNvPr>
            <p:cNvCxnSpPr>
              <a:cxnSpLocks/>
            </p:cNvCxnSpPr>
            <p:nvPr/>
          </p:nvCxnSpPr>
          <p:spPr>
            <a:xfrm flipH="1" flipV="1">
              <a:off x="3915164" y="4821801"/>
              <a:ext cx="1247514" cy="894952"/>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CEDD715-F30B-4585-A138-E7F64298E25F}"/>
                </a:ext>
              </a:extLst>
            </p:cNvPr>
            <p:cNvCxnSpPr>
              <a:cxnSpLocks/>
            </p:cNvCxnSpPr>
            <p:nvPr/>
          </p:nvCxnSpPr>
          <p:spPr>
            <a:xfrm flipH="1" flipV="1">
              <a:off x="396399" y="1738157"/>
              <a:ext cx="2226740" cy="1491078"/>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7D1C6CCA-4BD3-44D6-81E0-9055C519E872}"/>
                </a:ext>
              </a:extLst>
            </p:cNvPr>
            <p:cNvCxnSpPr>
              <a:cxnSpLocks/>
            </p:cNvCxnSpPr>
            <p:nvPr/>
          </p:nvCxnSpPr>
          <p:spPr>
            <a:xfrm>
              <a:off x="3928543" y="4304520"/>
              <a:ext cx="1158150" cy="0"/>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646572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Assess I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D2B181-0BF3-4F51-B599-434A7FEF0D2D}"/>
              </a:ext>
            </a:extLst>
          </p:cNvPr>
          <p:cNvSpPr txBox="1"/>
          <p:nvPr userDrawn="1"/>
        </p:nvSpPr>
        <p:spPr>
          <a:xfrm>
            <a:off x="4210629" y="43658"/>
            <a:ext cx="2154647"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Part 2</a:t>
            </a:r>
          </a:p>
        </p:txBody>
      </p:sp>
      <p:sp>
        <p:nvSpPr>
          <p:cNvPr id="5" name="TextBox 4">
            <a:extLst>
              <a:ext uri="{FF2B5EF4-FFF2-40B4-BE49-F238E27FC236}">
                <a16:creationId xmlns:a16="http://schemas.microsoft.com/office/drawing/2014/main" id="{82490E7E-EFB0-47ED-8DC1-EE6D713BE435}"/>
              </a:ext>
            </a:extLst>
          </p:cNvPr>
          <p:cNvSpPr txBox="1"/>
          <p:nvPr userDrawn="1"/>
        </p:nvSpPr>
        <p:spPr>
          <a:xfrm>
            <a:off x="0" y="0"/>
            <a:ext cx="2322325" cy="3508653"/>
          </a:xfrm>
          <a:prstGeom prst="rect">
            <a:avLst/>
          </a:prstGeom>
          <a:noFill/>
        </p:spPr>
        <p:txBody>
          <a:bodyPr wrap="square" rtlCol="0">
            <a:spAutoFit/>
          </a:bodyPr>
          <a:lstStyle/>
          <a:p>
            <a:r>
              <a:rPr lang="en-US" sz="1200" b="1" dirty="0">
                <a:latin typeface="Verdana" panose="020B0604030504040204" pitchFamily="34" charset="0"/>
                <a:ea typeface="Verdana" panose="020B0604030504040204" pitchFamily="34" charset="0"/>
                <a:cs typeface="Verdana" panose="020B0604030504040204" pitchFamily="34" charset="0"/>
              </a:rPr>
              <a:t>Your</a:t>
            </a:r>
            <a:r>
              <a:rPr lang="en-US" dirty="0">
                <a:latin typeface="Verdana" panose="020B0604030504040204" pitchFamily="34" charset="0"/>
                <a:ea typeface="Verdana" panose="020B0604030504040204" pitchFamily="34" charset="0"/>
                <a:cs typeface="Verdana" panose="020B0604030504040204" pitchFamily="34" charset="0"/>
              </a:rPr>
              <a:t> </a:t>
            </a:r>
            <a:r>
              <a:rPr lang="en-US" sz="1200" b="1" dirty="0">
                <a:latin typeface="Verdana" panose="020B0604030504040204" pitchFamily="34" charset="0"/>
                <a:ea typeface="Verdana" panose="020B0604030504040204" pitchFamily="34" charset="0"/>
                <a:cs typeface="Verdana" panose="020B0604030504040204" pitchFamily="34" charset="0"/>
              </a:rPr>
              <a:t>Answers</a:t>
            </a:r>
            <a:r>
              <a:rPr lang="en-US" sz="1200" dirty="0">
                <a:latin typeface="Verdana" panose="020B0604030504040204" pitchFamily="34" charset="0"/>
                <a:ea typeface="Verdana" panose="020B0604030504040204" pitchFamily="34" charset="0"/>
                <a:cs typeface="Verdana" panose="020B0604030504040204" pitchFamily="34" charset="0"/>
              </a:rPr>
              <a:t>:</a:t>
            </a: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4.</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5.</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6.</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7.</a:t>
            </a:r>
          </a:p>
          <a:p>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8.</a:t>
            </a:r>
          </a:p>
          <a:p>
            <a:endParaRPr lang="en-US" sz="1200" dirty="0">
              <a:latin typeface="Georgia" panose="02040502050405020303" pitchFamily="18" charset="0"/>
            </a:endParaRPr>
          </a:p>
          <a:p>
            <a:endParaRPr lang="en-US" sz="1200" dirty="0">
              <a:latin typeface="Georgia" panose="02040502050405020303" pitchFamily="18" charset="0"/>
            </a:endParaRPr>
          </a:p>
          <a:p>
            <a:endParaRPr lang="en-US" sz="1200" dirty="0">
              <a:latin typeface="Georgia" panose="02040502050405020303" pitchFamily="18" charset="0"/>
            </a:endParaRPr>
          </a:p>
        </p:txBody>
      </p:sp>
      <p:sp>
        <p:nvSpPr>
          <p:cNvPr id="7" name="Rectangle 6">
            <a:extLst>
              <a:ext uri="{FF2B5EF4-FFF2-40B4-BE49-F238E27FC236}">
                <a16:creationId xmlns:a16="http://schemas.microsoft.com/office/drawing/2014/main" id="{111E3B40-DCB9-4AA6-9F35-02E82CB8464F}"/>
              </a:ext>
            </a:extLst>
          </p:cNvPr>
          <p:cNvSpPr/>
          <p:nvPr userDrawn="1"/>
        </p:nvSpPr>
        <p:spPr>
          <a:xfrm>
            <a:off x="248478" y="417393"/>
            <a:ext cx="2017644" cy="3091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6" name="TextBox 19">
            <a:extLst>
              <a:ext uri="{FF2B5EF4-FFF2-40B4-BE49-F238E27FC236}">
                <a16:creationId xmlns:a16="http://schemas.microsoft.com/office/drawing/2014/main" id="{2BDD9288-633C-4439-878D-18C4BB2D7A58}"/>
              </a:ext>
            </a:extLst>
          </p:cNvPr>
          <p:cNvSpPr txBox="1"/>
          <p:nvPr userDrawn="1"/>
        </p:nvSpPr>
        <p:spPr>
          <a:xfrm>
            <a:off x="2575560" y="706806"/>
            <a:ext cx="6431280" cy="55399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500" i="1" dirty="0">
                <a:latin typeface="Verdana" panose="020B0604030504040204" pitchFamily="34" charset="0"/>
                <a:ea typeface="Verdana" panose="020B0604030504040204" pitchFamily="34" charset="0"/>
              </a:rPr>
              <a:t>Use the vocabulary words from “Read It” to complete the following sentences.</a:t>
            </a:r>
          </a:p>
        </p:txBody>
      </p:sp>
      <p:sp>
        <p:nvSpPr>
          <p:cNvPr id="10" name="Rectangle 9">
            <a:extLst>
              <a:ext uri="{FF2B5EF4-FFF2-40B4-BE49-F238E27FC236}">
                <a16:creationId xmlns:a16="http://schemas.microsoft.com/office/drawing/2014/main" id="{77481C1A-6589-494E-B20E-98A8A8CCED96}"/>
              </a:ext>
            </a:extLst>
          </p:cNvPr>
          <p:cNvSpPr/>
          <p:nvPr userDrawn="1"/>
        </p:nvSpPr>
        <p:spPr>
          <a:xfrm>
            <a:off x="2575560" y="1173182"/>
            <a:ext cx="6568440" cy="329320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latin typeface="Verdana" panose="020B0604030504040204" pitchFamily="34" charset="0"/>
                <a:ea typeface="Verdana" panose="020B0604030504040204" pitchFamily="34" charset="0"/>
                <a:cs typeface="Verdana" panose="020B0604030504040204" pitchFamily="34" charset="0"/>
              </a:rPr>
              <a:t>What would your life be like as a scientist specializing in 4) ____? You would spend your time studying how organisms interact with each other in an ecosystem. You would notice that organisms experience 5) _____ because they depend on each other for survival. To demonstrate how organisms interact with each other for energy, you could create food chain diagrams and show how they are connected using a 6) _____. You would also study the different types of relationships that exist in an ecosystem. You could examine 7) _____ relationships, where two organisms benefit from each other, and 8) _____ relationships, where one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latin typeface="Verdana" panose="020B0604030504040204" pitchFamily="34" charset="0"/>
                <a:ea typeface="Verdana" panose="020B0604030504040204" pitchFamily="34" charset="0"/>
                <a:cs typeface="Verdana" panose="020B0604030504040204" pitchFamily="34" charset="0"/>
              </a:rPr>
              <a:t>organism is hunted, and the other is the hunter.</a:t>
            </a:r>
          </a:p>
          <a:p>
            <a:endParaRPr lang="en-US" sz="16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9579673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llenge It">
    <p:spTree>
      <p:nvGrpSpPr>
        <p:cNvPr id="1" name=""/>
        <p:cNvGrpSpPr/>
        <p:nvPr/>
      </p:nvGrpSpPr>
      <p:grpSpPr>
        <a:xfrm>
          <a:off x="0" y="0"/>
          <a:ext cx="0" cy="0"/>
          <a:chOff x="0" y="0"/>
          <a:chExt cx="0" cy="0"/>
        </a:xfrm>
      </p:grpSpPr>
      <p:graphicFrame>
        <p:nvGraphicFramePr>
          <p:cNvPr id="15" name="Table 15">
            <a:extLst>
              <a:ext uri="{FF2B5EF4-FFF2-40B4-BE49-F238E27FC236}">
                <a16:creationId xmlns:a16="http://schemas.microsoft.com/office/drawing/2014/main" id="{25353455-9749-4D24-9DF0-9DBC6E3C350C}"/>
              </a:ext>
            </a:extLst>
          </p:cNvPr>
          <p:cNvGraphicFramePr>
            <a:graphicFrameLocks noGrp="1"/>
          </p:cNvGraphicFramePr>
          <p:nvPr userDrawn="1">
            <p:extLst>
              <p:ext uri="{D42A27DB-BD31-4B8C-83A1-F6EECF244321}">
                <p14:modId xmlns:p14="http://schemas.microsoft.com/office/powerpoint/2010/main" val="632753147"/>
              </p:ext>
            </p:extLst>
          </p:nvPr>
        </p:nvGraphicFramePr>
        <p:xfrm>
          <a:off x="3382318" y="1577064"/>
          <a:ext cx="5037782" cy="3143000"/>
        </p:xfrm>
        <a:graphic>
          <a:graphicData uri="http://schemas.openxmlformats.org/drawingml/2006/table">
            <a:tbl>
              <a:tblPr firstRow="1" bandRow="1">
                <a:tableStyleId>{5C22544A-7EE6-4342-B048-85BDC9FD1C3A}</a:tableStyleId>
              </a:tblPr>
              <a:tblGrid>
                <a:gridCol w="2518891">
                  <a:extLst>
                    <a:ext uri="{9D8B030D-6E8A-4147-A177-3AD203B41FA5}">
                      <a16:colId xmlns:a16="http://schemas.microsoft.com/office/drawing/2014/main" val="2633989542"/>
                    </a:ext>
                  </a:extLst>
                </a:gridCol>
                <a:gridCol w="2518891">
                  <a:extLst>
                    <a:ext uri="{9D8B030D-6E8A-4147-A177-3AD203B41FA5}">
                      <a16:colId xmlns:a16="http://schemas.microsoft.com/office/drawing/2014/main" val="236157691"/>
                    </a:ext>
                  </a:extLst>
                </a:gridCol>
              </a:tblGrid>
              <a:tr h="1571500">
                <a:tc>
                  <a:txBody>
                    <a:bodyPr/>
                    <a:lstStyle/>
                    <a:p>
                      <a:pPr algn="ctr"/>
                      <a:endParaRPr lang="en-US" dirty="0"/>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00B050">
                        <a:alpha val="50000"/>
                      </a:srgbClr>
                    </a:solidFill>
                  </a:tcPr>
                </a:tc>
                <a:tc>
                  <a:txBody>
                    <a:bodyPr/>
                    <a:lstStyle/>
                    <a:p>
                      <a:endParaRPr lang="en-US"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2F0D9">
                        <a:alpha val="50000"/>
                      </a:srgbClr>
                    </a:solidFill>
                  </a:tcPr>
                </a:tc>
                <a:extLst>
                  <a:ext uri="{0D108BD9-81ED-4DB2-BD59-A6C34878D82A}">
                    <a16:rowId xmlns:a16="http://schemas.microsoft.com/office/drawing/2014/main" val="2615647320"/>
                  </a:ext>
                </a:extLst>
              </a:tr>
              <a:tr h="1571500">
                <a:tc>
                  <a:txBody>
                    <a:bodyPr/>
                    <a:lstStyle/>
                    <a:p>
                      <a:endParaRPr lang="en-US"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2F0D9">
                        <a:alpha val="50000"/>
                      </a:srgbClr>
                    </a:solidFill>
                  </a:tcPr>
                </a:tc>
                <a:tc>
                  <a:txBody>
                    <a:bodyPr/>
                    <a:lstStyle/>
                    <a:p>
                      <a:endParaRPr lang="en-US"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00B050">
                        <a:alpha val="50000"/>
                      </a:srgbClr>
                    </a:solidFill>
                  </a:tcPr>
                </a:tc>
                <a:extLst>
                  <a:ext uri="{0D108BD9-81ED-4DB2-BD59-A6C34878D82A}">
                    <a16:rowId xmlns:a16="http://schemas.microsoft.com/office/drawing/2014/main" val="3664205265"/>
                  </a:ext>
                </a:extLst>
              </a:tr>
            </a:tbl>
          </a:graphicData>
        </a:graphic>
      </p:graphicFrame>
      <p:sp>
        <p:nvSpPr>
          <p:cNvPr id="2" name="Rectangle 1">
            <a:extLst>
              <a:ext uri="{FF2B5EF4-FFF2-40B4-BE49-F238E27FC236}">
                <a16:creationId xmlns:a16="http://schemas.microsoft.com/office/drawing/2014/main" id="{84F06F82-1646-4F31-9CBA-23C41FF8C119}"/>
              </a:ext>
            </a:extLst>
          </p:cNvPr>
          <p:cNvSpPr/>
          <p:nvPr userDrawn="1"/>
        </p:nvSpPr>
        <p:spPr>
          <a:xfrm>
            <a:off x="3382319" y="629755"/>
            <a:ext cx="5487361" cy="830997"/>
          </a:xfrm>
          <a:prstGeom prst="rect">
            <a:avLst/>
          </a:prstGeom>
        </p:spPr>
        <p:txBody>
          <a:bodyPr wrap="square">
            <a:spAutoFit/>
          </a:bodyPr>
          <a:lstStyle/>
          <a:p>
            <a:r>
              <a:rPr lang="en-US" sz="1600" dirty="0">
                <a:latin typeface="Verdana" panose="020B0604030504040204" pitchFamily="34" charset="0"/>
                <a:ea typeface="Verdana" panose="020B0604030504040204" pitchFamily="34" charset="0"/>
                <a:cs typeface="Verdana" panose="020B0604030504040204" pitchFamily="34" charset="0"/>
              </a:rPr>
              <a:t>All other stations must be completed before you begin this station.  Choose one or more of the activities below.</a:t>
            </a:r>
          </a:p>
        </p:txBody>
      </p:sp>
      <p:sp>
        <p:nvSpPr>
          <p:cNvPr id="21" name="TextBox 20">
            <a:extLst>
              <a:ext uri="{FF2B5EF4-FFF2-40B4-BE49-F238E27FC236}">
                <a16:creationId xmlns:a16="http://schemas.microsoft.com/office/drawing/2014/main" id="{26DFBCA8-9289-4AC3-B083-AC23E40C4776}"/>
              </a:ext>
            </a:extLst>
          </p:cNvPr>
          <p:cNvSpPr txBox="1"/>
          <p:nvPr userDrawn="1"/>
        </p:nvSpPr>
        <p:spPr>
          <a:xfrm>
            <a:off x="305566" y="2368535"/>
            <a:ext cx="1704912" cy="1077218"/>
          </a:xfrm>
          <a:prstGeom prst="rect">
            <a:avLst/>
          </a:prstGeom>
          <a:noFill/>
        </p:spPr>
        <p:txBody>
          <a:bodyPr wrap="square" rtlCol="0">
            <a:spAutoFit/>
          </a:bodyPr>
          <a:lstStyle/>
          <a:p>
            <a:r>
              <a:rPr lang="en-US" sz="1600" dirty="0">
                <a:latin typeface="Verdana" panose="020B0604030504040204" pitchFamily="34" charset="0"/>
                <a:ea typeface="Verdana" panose="020B0604030504040204" pitchFamily="34" charset="0"/>
              </a:rPr>
              <a:t>Click on the word to go to the page for that activity.</a:t>
            </a:r>
          </a:p>
        </p:txBody>
      </p:sp>
    </p:spTree>
    <p:extLst>
      <p:ext uri="{BB962C8B-B14F-4D97-AF65-F5344CB8AC3E}">
        <p14:creationId xmlns:p14="http://schemas.microsoft.com/office/powerpoint/2010/main" val="20424846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3A82BE9-A6D5-47E0-8BD0-6D9B6C23740A}"/>
              </a:ext>
            </a:extLst>
          </p:cNvPr>
          <p:cNvSpPr txBox="1"/>
          <p:nvPr userDrawn="1"/>
        </p:nvSpPr>
        <p:spPr>
          <a:xfrm>
            <a:off x="261048" y="182022"/>
            <a:ext cx="2099556" cy="523220"/>
          </a:xfrm>
          <a:prstGeom prst="rect">
            <a:avLst/>
          </a:prstGeom>
          <a:noFill/>
        </p:spPr>
        <p:txBody>
          <a:bodyPr wrap="square" rtlCol="0">
            <a:spAutoFit/>
          </a:bodyPr>
          <a:lstStyle/>
          <a:p>
            <a:pPr algn="ctr"/>
            <a:r>
              <a:rPr lang="en-US" sz="1400" b="1" dirty="0">
                <a:latin typeface="Verdana" panose="020B0604030504040204" pitchFamily="34" charset="0"/>
                <a:ea typeface="Verdana" panose="020B0604030504040204" pitchFamily="34" charset="0"/>
              </a:rPr>
              <a:t>TRAVEL BROCHURE</a:t>
            </a:r>
            <a:endParaRPr lang="en-US" sz="1400" dirty="0">
              <a:latin typeface="Verdana" panose="020B060403050404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0390DA93-F6C1-4652-ADC0-E8CC7007DDB0}"/>
              </a:ext>
            </a:extLst>
          </p:cNvPr>
          <p:cNvSpPr txBox="1"/>
          <p:nvPr userDrawn="1"/>
        </p:nvSpPr>
        <p:spPr>
          <a:xfrm>
            <a:off x="148107" y="747222"/>
            <a:ext cx="2212497" cy="3031599"/>
          </a:xfrm>
          <a:prstGeom prst="rect">
            <a:avLst/>
          </a:prstGeom>
          <a:noFill/>
        </p:spPr>
        <p:txBody>
          <a:bodyPr wrap="square" rtlCol="0">
            <a:spAutoFit/>
          </a:bodyPr>
          <a:lstStyle/>
          <a:p>
            <a:pPr marL="228600" indent="-228600" defTabSz="1005840">
              <a:buFont typeface="+mj-lt"/>
              <a:buAutoNum type="arabicPeriod"/>
            </a:pPr>
            <a:r>
              <a:rPr lang="en-US" sz="1100" dirty="0">
                <a:solidFill>
                  <a:prstClr val="black"/>
                </a:solidFill>
                <a:latin typeface="Verdana" panose="020B0604030504040204" pitchFamily="34" charset="0"/>
                <a:ea typeface="Verdana" panose="020B0604030504040204" pitchFamily="34" charset="0"/>
              </a:rPr>
              <a:t>Choose a country that you would like to visit.</a:t>
            </a:r>
          </a:p>
          <a:p>
            <a:pPr marL="228600" indent="-228600" defTabSz="1005840">
              <a:buFont typeface="+mj-lt"/>
              <a:buAutoNum type="arabicPeriod"/>
            </a:pPr>
            <a:endParaRPr lang="en-US" sz="1100" dirty="0">
              <a:solidFill>
                <a:prstClr val="black"/>
              </a:solidFill>
              <a:latin typeface="Verdana" panose="020B0604030504040204" pitchFamily="34" charset="0"/>
              <a:ea typeface="Verdana" panose="020B0604030504040204" pitchFamily="34" charset="0"/>
            </a:endParaRPr>
          </a:p>
          <a:p>
            <a:pPr marL="228600" indent="-228600" defTabSz="1005840">
              <a:spcAft>
                <a:spcPts val="600"/>
              </a:spcAft>
              <a:buFont typeface="+mj-lt"/>
              <a:buAutoNum type="arabicPeriod"/>
            </a:pPr>
            <a:r>
              <a:rPr lang="en-US" sz="1100" dirty="0">
                <a:solidFill>
                  <a:prstClr val="black"/>
                </a:solidFill>
                <a:latin typeface="Verdana" panose="020B0604030504040204" pitchFamily="34" charset="0"/>
                <a:ea typeface="Verdana" panose="020B0604030504040204" pitchFamily="34" charset="0"/>
              </a:rPr>
              <a:t>Using the internet for research, create a travel brochure of what you might find in this country that includes:</a:t>
            </a:r>
          </a:p>
          <a:p>
            <a:pPr marL="233363" lvl="1" indent="-171450" defTabSz="1005840">
              <a:spcAft>
                <a:spcPts val="600"/>
              </a:spcAft>
              <a:buFont typeface="Arial" panose="020B0604020202020204" pitchFamily="34" charset="0"/>
              <a:buChar char="•"/>
            </a:pPr>
            <a:r>
              <a:rPr lang="en-US" sz="1100" dirty="0">
                <a:solidFill>
                  <a:prstClr val="black"/>
                </a:solidFill>
                <a:latin typeface="Verdana" panose="020B0604030504040204" pitchFamily="34" charset="0"/>
                <a:ea typeface="Verdana" panose="020B0604030504040204" pitchFamily="34" charset="0"/>
              </a:rPr>
              <a:t>at least 5 different animals that live there</a:t>
            </a:r>
          </a:p>
          <a:p>
            <a:pPr marL="233363" lvl="1" indent="-171450" defTabSz="1005840">
              <a:spcAft>
                <a:spcPts val="600"/>
              </a:spcAft>
              <a:buFont typeface="Arial" panose="020B0604020202020204" pitchFamily="34" charset="0"/>
              <a:buChar char="•"/>
            </a:pPr>
            <a:r>
              <a:rPr lang="en-US" sz="1100" dirty="0">
                <a:solidFill>
                  <a:prstClr val="black"/>
                </a:solidFill>
                <a:latin typeface="Verdana" panose="020B0604030504040204" pitchFamily="34" charset="0"/>
                <a:ea typeface="Verdana" panose="020B0604030504040204" pitchFamily="34" charset="0"/>
              </a:rPr>
              <a:t>at least 3 different plants that live there</a:t>
            </a:r>
          </a:p>
          <a:p>
            <a:pPr marL="233363" lvl="1" indent="-171450" defTabSz="1005840">
              <a:spcAft>
                <a:spcPts val="600"/>
              </a:spcAft>
              <a:buFont typeface="Arial" panose="020B0604020202020204" pitchFamily="34" charset="0"/>
              <a:buChar char="•"/>
            </a:pPr>
            <a:r>
              <a:rPr lang="en-US" sz="1100" dirty="0">
                <a:solidFill>
                  <a:prstClr val="black"/>
                </a:solidFill>
                <a:latin typeface="Verdana" panose="020B0604030504040204" pitchFamily="34" charset="0"/>
                <a:ea typeface="Verdana" panose="020B0604030504040204" pitchFamily="34" charset="0"/>
              </a:rPr>
              <a:t>a food web showing the interactions between the plants &amp; animals you chose</a:t>
            </a:r>
          </a:p>
        </p:txBody>
      </p:sp>
      <p:sp>
        <p:nvSpPr>
          <p:cNvPr id="9" name="TextBox 8">
            <a:extLst>
              <a:ext uri="{FF2B5EF4-FFF2-40B4-BE49-F238E27FC236}">
                <a16:creationId xmlns:a16="http://schemas.microsoft.com/office/drawing/2014/main" id="{6876DF18-6A8D-40E2-8242-9B66202560F2}"/>
              </a:ext>
            </a:extLst>
          </p:cNvPr>
          <p:cNvSpPr txBox="1"/>
          <p:nvPr userDrawn="1"/>
        </p:nvSpPr>
        <p:spPr>
          <a:xfrm>
            <a:off x="2724539" y="1001486"/>
            <a:ext cx="6158413" cy="3447098"/>
          </a:xfrm>
          <a:custGeom>
            <a:avLst/>
            <a:gdLst>
              <a:gd name="connsiteX0" fmla="*/ 0 w 6158413"/>
              <a:gd name="connsiteY0" fmla="*/ 0 h 3447098"/>
              <a:gd name="connsiteX1" fmla="*/ 375103 w 6158413"/>
              <a:gd name="connsiteY1" fmla="*/ 0 h 3447098"/>
              <a:gd name="connsiteX2" fmla="*/ 811791 w 6158413"/>
              <a:gd name="connsiteY2" fmla="*/ 0 h 3447098"/>
              <a:gd name="connsiteX3" fmla="*/ 1494815 w 6158413"/>
              <a:gd name="connsiteY3" fmla="*/ 0 h 3447098"/>
              <a:gd name="connsiteX4" fmla="*/ 1931502 w 6158413"/>
              <a:gd name="connsiteY4" fmla="*/ 0 h 3447098"/>
              <a:gd name="connsiteX5" fmla="*/ 2368190 w 6158413"/>
              <a:gd name="connsiteY5" fmla="*/ 0 h 3447098"/>
              <a:gd name="connsiteX6" fmla="*/ 2804877 w 6158413"/>
              <a:gd name="connsiteY6" fmla="*/ 0 h 3447098"/>
              <a:gd name="connsiteX7" fmla="*/ 3303149 w 6158413"/>
              <a:gd name="connsiteY7" fmla="*/ 0 h 3447098"/>
              <a:gd name="connsiteX8" fmla="*/ 3678252 w 6158413"/>
              <a:gd name="connsiteY8" fmla="*/ 0 h 3447098"/>
              <a:gd name="connsiteX9" fmla="*/ 4114940 w 6158413"/>
              <a:gd name="connsiteY9" fmla="*/ 0 h 3447098"/>
              <a:gd name="connsiteX10" fmla="*/ 4613211 w 6158413"/>
              <a:gd name="connsiteY10" fmla="*/ 0 h 3447098"/>
              <a:gd name="connsiteX11" fmla="*/ 5234651 w 6158413"/>
              <a:gd name="connsiteY11" fmla="*/ 0 h 3447098"/>
              <a:gd name="connsiteX12" fmla="*/ 6158413 w 6158413"/>
              <a:gd name="connsiteY12" fmla="*/ 0 h 3447098"/>
              <a:gd name="connsiteX13" fmla="*/ 6158413 w 6158413"/>
              <a:gd name="connsiteY13" fmla="*/ 540045 h 3447098"/>
              <a:gd name="connsiteX14" fmla="*/ 6158413 w 6158413"/>
              <a:gd name="connsiteY14" fmla="*/ 1011149 h 3447098"/>
              <a:gd name="connsiteX15" fmla="*/ 6158413 w 6158413"/>
              <a:gd name="connsiteY15" fmla="*/ 1551194 h 3447098"/>
              <a:gd name="connsiteX16" fmla="*/ 6158413 w 6158413"/>
              <a:gd name="connsiteY16" fmla="*/ 2160181 h 3447098"/>
              <a:gd name="connsiteX17" fmla="*/ 6158413 w 6158413"/>
              <a:gd name="connsiteY17" fmla="*/ 2665756 h 3447098"/>
              <a:gd name="connsiteX18" fmla="*/ 6158413 w 6158413"/>
              <a:gd name="connsiteY18" fmla="*/ 3447098 h 3447098"/>
              <a:gd name="connsiteX19" fmla="*/ 5598557 w 6158413"/>
              <a:gd name="connsiteY19" fmla="*/ 3447098 h 3447098"/>
              <a:gd name="connsiteX20" fmla="*/ 5161870 w 6158413"/>
              <a:gd name="connsiteY20" fmla="*/ 3447098 h 3447098"/>
              <a:gd name="connsiteX21" fmla="*/ 4602014 w 6158413"/>
              <a:gd name="connsiteY21" fmla="*/ 3447098 h 3447098"/>
              <a:gd name="connsiteX22" fmla="*/ 3918990 w 6158413"/>
              <a:gd name="connsiteY22" fmla="*/ 3447098 h 3447098"/>
              <a:gd name="connsiteX23" fmla="*/ 3420718 w 6158413"/>
              <a:gd name="connsiteY23" fmla="*/ 3447098 h 3447098"/>
              <a:gd name="connsiteX24" fmla="*/ 2922447 w 6158413"/>
              <a:gd name="connsiteY24" fmla="*/ 3447098 h 3447098"/>
              <a:gd name="connsiteX25" fmla="*/ 2485759 w 6158413"/>
              <a:gd name="connsiteY25" fmla="*/ 3447098 h 3447098"/>
              <a:gd name="connsiteX26" fmla="*/ 2110656 w 6158413"/>
              <a:gd name="connsiteY26" fmla="*/ 3447098 h 3447098"/>
              <a:gd name="connsiteX27" fmla="*/ 1673969 w 6158413"/>
              <a:gd name="connsiteY27" fmla="*/ 3447098 h 3447098"/>
              <a:gd name="connsiteX28" fmla="*/ 1175697 w 6158413"/>
              <a:gd name="connsiteY28" fmla="*/ 3447098 h 3447098"/>
              <a:gd name="connsiteX29" fmla="*/ 554257 w 6158413"/>
              <a:gd name="connsiteY29" fmla="*/ 3447098 h 3447098"/>
              <a:gd name="connsiteX30" fmla="*/ 0 w 6158413"/>
              <a:gd name="connsiteY30" fmla="*/ 3447098 h 3447098"/>
              <a:gd name="connsiteX31" fmla="*/ 0 w 6158413"/>
              <a:gd name="connsiteY31" fmla="*/ 2872582 h 3447098"/>
              <a:gd name="connsiteX32" fmla="*/ 0 w 6158413"/>
              <a:gd name="connsiteY32" fmla="*/ 2367007 h 3447098"/>
              <a:gd name="connsiteX33" fmla="*/ 0 w 6158413"/>
              <a:gd name="connsiteY33" fmla="*/ 1895904 h 3447098"/>
              <a:gd name="connsiteX34" fmla="*/ 0 w 6158413"/>
              <a:gd name="connsiteY34" fmla="*/ 1355859 h 3447098"/>
              <a:gd name="connsiteX35" fmla="*/ 0 w 6158413"/>
              <a:gd name="connsiteY35" fmla="*/ 815813 h 3447098"/>
              <a:gd name="connsiteX36" fmla="*/ 0 w 6158413"/>
              <a:gd name="connsiteY36" fmla="*/ 0 h 3447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158413" h="3447098" extrusionOk="0">
                <a:moveTo>
                  <a:pt x="0" y="0"/>
                </a:moveTo>
                <a:cubicBezTo>
                  <a:pt x="110517" y="-37924"/>
                  <a:pt x="255472" y="30018"/>
                  <a:pt x="375103" y="0"/>
                </a:cubicBezTo>
                <a:cubicBezTo>
                  <a:pt x="494734" y="-30018"/>
                  <a:pt x="652906" y="49569"/>
                  <a:pt x="811791" y="0"/>
                </a:cubicBezTo>
                <a:cubicBezTo>
                  <a:pt x="970676" y="-49569"/>
                  <a:pt x="1172036" y="9837"/>
                  <a:pt x="1494815" y="0"/>
                </a:cubicBezTo>
                <a:cubicBezTo>
                  <a:pt x="1817594" y="-9837"/>
                  <a:pt x="1784470" y="47180"/>
                  <a:pt x="1931502" y="0"/>
                </a:cubicBezTo>
                <a:cubicBezTo>
                  <a:pt x="2078534" y="-47180"/>
                  <a:pt x="2252927" y="41746"/>
                  <a:pt x="2368190" y="0"/>
                </a:cubicBezTo>
                <a:cubicBezTo>
                  <a:pt x="2483453" y="-41746"/>
                  <a:pt x="2650885" y="30484"/>
                  <a:pt x="2804877" y="0"/>
                </a:cubicBezTo>
                <a:cubicBezTo>
                  <a:pt x="2958869" y="-30484"/>
                  <a:pt x="3133533" y="58728"/>
                  <a:pt x="3303149" y="0"/>
                </a:cubicBezTo>
                <a:cubicBezTo>
                  <a:pt x="3472765" y="-58728"/>
                  <a:pt x="3503335" y="28454"/>
                  <a:pt x="3678252" y="0"/>
                </a:cubicBezTo>
                <a:cubicBezTo>
                  <a:pt x="3853169" y="-28454"/>
                  <a:pt x="4005720" y="22917"/>
                  <a:pt x="4114940" y="0"/>
                </a:cubicBezTo>
                <a:cubicBezTo>
                  <a:pt x="4224160" y="-22917"/>
                  <a:pt x="4385807" y="17259"/>
                  <a:pt x="4613211" y="0"/>
                </a:cubicBezTo>
                <a:cubicBezTo>
                  <a:pt x="4840615" y="-17259"/>
                  <a:pt x="5086152" y="20125"/>
                  <a:pt x="5234651" y="0"/>
                </a:cubicBezTo>
                <a:cubicBezTo>
                  <a:pt x="5383150" y="-20125"/>
                  <a:pt x="5766622" y="29679"/>
                  <a:pt x="6158413" y="0"/>
                </a:cubicBezTo>
                <a:cubicBezTo>
                  <a:pt x="6176379" y="246506"/>
                  <a:pt x="6106807" y="404763"/>
                  <a:pt x="6158413" y="540045"/>
                </a:cubicBezTo>
                <a:cubicBezTo>
                  <a:pt x="6210019" y="675327"/>
                  <a:pt x="6140892" y="828791"/>
                  <a:pt x="6158413" y="1011149"/>
                </a:cubicBezTo>
                <a:cubicBezTo>
                  <a:pt x="6175934" y="1193507"/>
                  <a:pt x="6102849" y="1343294"/>
                  <a:pt x="6158413" y="1551194"/>
                </a:cubicBezTo>
                <a:cubicBezTo>
                  <a:pt x="6213977" y="1759095"/>
                  <a:pt x="6155933" y="1966751"/>
                  <a:pt x="6158413" y="2160181"/>
                </a:cubicBezTo>
                <a:cubicBezTo>
                  <a:pt x="6160893" y="2353611"/>
                  <a:pt x="6139841" y="2516660"/>
                  <a:pt x="6158413" y="2665756"/>
                </a:cubicBezTo>
                <a:cubicBezTo>
                  <a:pt x="6176985" y="2814853"/>
                  <a:pt x="6134208" y="3250711"/>
                  <a:pt x="6158413" y="3447098"/>
                </a:cubicBezTo>
                <a:cubicBezTo>
                  <a:pt x="5922714" y="3483263"/>
                  <a:pt x="5846895" y="3389602"/>
                  <a:pt x="5598557" y="3447098"/>
                </a:cubicBezTo>
                <a:cubicBezTo>
                  <a:pt x="5350219" y="3504594"/>
                  <a:pt x="5292210" y="3428799"/>
                  <a:pt x="5161870" y="3447098"/>
                </a:cubicBezTo>
                <a:cubicBezTo>
                  <a:pt x="5031530" y="3465397"/>
                  <a:pt x="4761389" y="3427731"/>
                  <a:pt x="4602014" y="3447098"/>
                </a:cubicBezTo>
                <a:cubicBezTo>
                  <a:pt x="4442639" y="3466465"/>
                  <a:pt x="4112603" y="3444438"/>
                  <a:pt x="3918990" y="3447098"/>
                </a:cubicBezTo>
                <a:cubicBezTo>
                  <a:pt x="3725377" y="3449758"/>
                  <a:pt x="3549850" y="3437359"/>
                  <a:pt x="3420718" y="3447098"/>
                </a:cubicBezTo>
                <a:cubicBezTo>
                  <a:pt x="3291586" y="3456837"/>
                  <a:pt x="3035261" y="3439784"/>
                  <a:pt x="2922447" y="3447098"/>
                </a:cubicBezTo>
                <a:cubicBezTo>
                  <a:pt x="2809633" y="3454412"/>
                  <a:pt x="2665177" y="3434637"/>
                  <a:pt x="2485759" y="3447098"/>
                </a:cubicBezTo>
                <a:cubicBezTo>
                  <a:pt x="2306341" y="3459559"/>
                  <a:pt x="2219098" y="3444065"/>
                  <a:pt x="2110656" y="3447098"/>
                </a:cubicBezTo>
                <a:cubicBezTo>
                  <a:pt x="2002214" y="3450131"/>
                  <a:pt x="1852511" y="3438574"/>
                  <a:pt x="1673969" y="3447098"/>
                </a:cubicBezTo>
                <a:cubicBezTo>
                  <a:pt x="1495427" y="3455622"/>
                  <a:pt x="1304209" y="3436277"/>
                  <a:pt x="1175697" y="3447098"/>
                </a:cubicBezTo>
                <a:cubicBezTo>
                  <a:pt x="1047185" y="3457919"/>
                  <a:pt x="697390" y="3414842"/>
                  <a:pt x="554257" y="3447098"/>
                </a:cubicBezTo>
                <a:cubicBezTo>
                  <a:pt x="411124" y="3479354"/>
                  <a:pt x="170097" y="3432271"/>
                  <a:pt x="0" y="3447098"/>
                </a:cubicBezTo>
                <a:cubicBezTo>
                  <a:pt x="-36203" y="3299109"/>
                  <a:pt x="59206" y="2999807"/>
                  <a:pt x="0" y="2872582"/>
                </a:cubicBezTo>
                <a:cubicBezTo>
                  <a:pt x="-59206" y="2745357"/>
                  <a:pt x="1463" y="2510845"/>
                  <a:pt x="0" y="2367007"/>
                </a:cubicBezTo>
                <a:cubicBezTo>
                  <a:pt x="-1463" y="2223169"/>
                  <a:pt x="41464" y="2022255"/>
                  <a:pt x="0" y="1895904"/>
                </a:cubicBezTo>
                <a:cubicBezTo>
                  <a:pt x="-41464" y="1769553"/>
                  <a:pt x="63049" y="1538440"/>
                  <a:pt x="0" y="1355859"/>
                </a:cubicBezTo>
                <a:cubicBezTo>
                  <a:pt x="-63049" y="1173278"/>
                  <a:pt x="27207" y="940969"/>
                  <a:pt x="0" y="815813"/>
                </a:cubicBezTo>
                <a:cubicBezTo>
                  <a:pt x="-27207" y="690657"/>
                  <a:pt x="89283" y="222679"/>
                  <a:pt x="0" y="0"/>
                </a:cubicBezTo>
                <a:close/>
              </a:path>
            </a:pathLst>
          </a:custGeom>
          <a:noFill/>
          <a:ln w="28575">
            <a:solidFill>
              <a:srgbClr val="00B050"/>
            </a:solidFill>
            <a:extLst>
              <a:ext uri="{C807C97D-BFC1-408E-A445-0C87EB9F89A2}">
                <ask:lineSketchStyleProps xmlns:ask="http://schemas.microsoft.com/office/drawing/2018/sketchyshapes" sd="2052783886">
                  <a:prstGeom prst="rect">
                    <a:avLst/>
                  </a:prstGeom>
                  <ask:type>
                    <ask:lineSketchScribble/>
                  </ask:type>
                </ask:lineSketchStyleProps>
              </a:ext>
            </a:extLst>
          </a:ln>
        </p:spPr>
        <p:txBody>
          <a:bodyPr wrap="square" rtlCol="0">
            <a:spAutoFit/>
          </a:bodyPr>
          <a:lstStyle/>
          <a:p>
            <a:pPr marL="0" algn="l" defTabSz="457200" rtl="0" eaLnBrk="1" latinLnBrk="0" hangingPunct="1"/>
            <a:r>
              <a:rPr lang="en-US" sz="1800" kern="1200" dirty="0">
                <a:solidFill>
                  <a:schemeClr val="bg1">
                    <a:lumMod val="65000"/>
                  </a:schemeClr>
                </a:solidFill>
                <a:latin typeface="Verdana" panose="020B0604030504040204" pitchFamily="34" charset="0"/>
                <a:ea typeface="Verdana" panose="020B0604030504040204" pitchFamily="34" charset="0"/>
                <a:cs typeface="+mn-cs"/>
              </a:rPr>
              <a:t>Insert a link or picture of your brochure here.</a:t>
            </a:r>
          </a:p>
          <a:p>
            <a:pPr marL="0" algn="l" defTabSz="457200" rtl="0" eaLnBrk="1" latinLnBrk="0" hangingPunct="1"/>
            <a:endParaRPr lang="en-US" sz="1800" kern="1200" dirty="0">
              <a:solidFill>
                <a:schemeClr val="bg1">
                  <a:lumMod val="65000"/>
                </a:schemeClr>
              </a:solidFill>
              <a:latin typeface="Verdana" panose="020B0604030504040204" pitchFamily="34" charset="0"/>
              <a:ea typeface="Verdana" panose="020B0604030504040204" pitchFamily="34" charset="0"/>
              <a:cs typeface="+mn-cs"/>
            </a:endParaRPr>
          </a:p>
          <a:p>
            <a:pPr lvl="0" defTabSz="914400"/>
            <a:r>
              <a:rPr lang="en-US" sz="1400" kern="1200" dirty="0">
                <a:solidFill>
                  <a:schemeClr val="bg1">
                    <a:lumMod val="65000"/>
                  </a:schemeClr>
                </a:solidFill>
                <a:latin typeface="Verdana" panose="020B0604030504040204" pitchFamily="34" charset="0"/>
                <a:ea typeface="Verdana" panose="020B0604030504040204" pitchFamily="34" charset="0"/>
                <a:cs typeface="+mn-cs"/>
              </a:rPr>
              <a:t>There are several ways to get images into these pages.</a:t>
            </a:r>
          </a:p>
          <a:p>
            <a:pPr lvl="0" defTabSz="914400"/>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228600" lvl="0" indent="-228600" defTabSz="914400">
              <a:buFont typeface="+mj-lt"/>
              <a:buAutoNum type="arabicPeriod"/>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Write your interview on your own paper. Take a picture and upload that picture to this device, OR,</a:t>
            </a:r>
            <a:br>
              <a:rPr lang="en-US" sz="1400" kern="1200" dirty="0">
                <a:solidFill>
                  <a:schemeClr val="bg1">
                    <a:lumMod val="65000"/>
                  </a:schemeClr>
                </a:solidFill>
                <a:latin typeface="Verdana" panose="020B0604030504040204" pitchFamily="34" charset="0"/>
                <a:ea typeface="Verdana" panose="020B0604030504040204" pitchFamily="34" charset="0"/>
                <a:cs typeface="+mn-cs"/>
              </a:rPr>
            </a:br>
            <a:r>
              <a:rPr lang="en-US" sz="1400" kern="1200" dirty="0">
                <a:solidFill>
                  <a:schemeClr val="bg1">
                    <a:lumMod val="65000"/>
                  </a:schemeClr>
                </a:solidFill>
                <a:latin typeface="Verdana" panose="020B0604030504040204" pitchFamily="34" charset="0"/>
                <a:ea typeface="Verdana" panose="020B0604030504040204" pitchFamily="34" charset="0"/>
                <a:cs typeface="+mn-cs"/>
              </a:rPr>
              <a:t>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Once your picture is saved, go to the “Insert” menu in the upper left corner and choose “Pictures.”  </a:t>
            </a:r>
          </a:p>
          <a:p>
            <a:pPr marL="0" lvl="0" indent="0" defTabSz="914400">
              <a:buFont typeface="+mj-lt"/>
              <a:buNone/>
            </a:pPr>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228600" lvl="0" indent="-228600" defTabSz="914400">
              <a:buFont typeface="+mj-lt"/>
              <a:buAutoNum type="arabicPeriod" startAt="2"/>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Type your brochure on a Google Doc and link your document here.</a:t>
            </a:r>
          </a:p>
          <a:p>
            <a:pPr marL="0" lvl="0" indent="0" defTabSz="914400">
              <a:buFont typeface="+mj-lt"/>
              <a:buNone/>
            </a:pPr>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0" lvl="0" indent="0" defTabSz="914400">
              <a:buFont typeface="+mj-lt"/>
              <a:buNone/>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Select “This Device” and browse to the folder where you saved the picture. Click on the file name and click “Insert.”</a:t>
            </a:r>
          </a:p>
        </p:txBody>
      </p:sp>
    </p:spTree>
    <p:extLst>
      <p:ext uri="{BB962C8B-B14F-4D97-AF65-F5344CB8AC3E}">
        <p14:creationId xmlns:p14="http://schemas.microsoft.com/office/powerpoint/2010/main" val="19869747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1624A3-8AA8-4AEE-99DE-E4DA3E2F26A9}"/>
              </a:ext>
            </a:extLst>
          </p:cNvPr>
          <p:cNvSpPr txBox="1"/>
          <p:nvPr userDrawn="1"/>
        </p:nvSpPr>
        <p:spPr>
          <a:xfrm>
            <a:off x="186744" y="107236"/>
            <a:ext cx="2099556" cy="523220"/>
          </a:xfrm>
          <a:prstGeom prst="rect">
            <a:avLst/>
          </a:prstGeom>
          <a:noFill/>
        </p:spPr>
        <p:txBody>
          <a:bodyPr wrap="square" rtlCol="0">
            <a:spAutoFit/>
          </a:bodyPr>
          <a:lstStyle/>
          <a:p>
            <a:pPr algn="ctr"/>
            <a:r>
              <a:rPr lang="en-US" sz="1400" b="1" dirty="0">
                <a:latin typeface="Verdana" panose="020B0604030504040204" pitchFamily="34" charset="0"/>
                <a:ea typeface="Verdana" panose="020B0604030504040204" pitchFamily="34" charset="0"/>
              </a:rPr>
              <a:t>CROSSWORD PUZZLE</a:t>
            </a:r>
            <a:endParaRPr lang="en-US" sz="1400" dirty="0">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8EF4467D-F427-47B6-A0B5-66959B4EE245}"/>
              </a:ext>
            </a:extLst>
          </p:cNvPr>
          <p:cNvSpPr txBox="1"/>
          <p:nvPr userDrawn="1"/>
        </p:nvSpPr>
        <p:spPr>
          <a:xfrm>
            <a:off x="2724539" y="1001486"/>
            <a:ext cx="6158413" cy="3908762"/>
          </a:xfrm>
          <a:custGeom>
            <a:avLst/>
            <a:gdLst>
              <a:gd name="connsiteX0" fmla="*/ 0 w 6158413"/>
              <a:gd name="connsiteY0" fmla="*/ 0 h 3908762"/>
              <a:gd name="connsiteX1" fmla="*/ 375103 w 6158413"/>
              <a:gd name="connsiteY1" fmla="*/ 0 h 3908762"/>
              <a:gd name="connsiteX2" fmla="*/ 811791 w 6158413"/>
              <a:gd name="connsiteY2" fmla="*/ 0 h 3908762"/>
              <a:gd name="connsiteX3" fmla="*/ 1494815 w 6158413"/>
              <a:gd name="connsiteY3" fmla="*/ 0 h 3908762"/>
              <a:gd name="connsiteX4" fmla="*/ 1931502 w 6158413"/>
              <a:gd name="connsiteY4" fmla="*/ 0 h 3908762"/>
              <a:gd name="connsiteX5" fmla="*/ 2368190 w 6158413"/>
              <a:gd name="connsiteY5" fmla="*/ 0 h 3908762"/>
              <a:gd name="connsiteX6" fmla="*/ 2804877 w 6158413"/>
              <a:gd name="connsiteY6" fmla="*/ 0 h 3908762"/>
              <a:gd name="connsiteX7" fmla="*/ 3303149 w 6158413"/>
              <a:gd name="connsiteY7" fmla="*/ 0 h 3908762"/>
              <a:gd name="connsiteX8" fmla="*/ 3678252 w 6158413"/>
              <a:gd name="connsiteY8" fmla="*/ 0 h 3908762"/>
              <a:gd name="connsiteX9" fmla="*/ 4114940 w 6158413"/>
              <a:gd name="connsiteY9" fmla="*/ 0 h 3908762"/>
              <a:gd name="connsiteX10" fmla="*/ 4613211 w 6158413"/>
              <a:gd name="connsiteY10" fmla="*/ 0 h 3908762"/>
              <a:gd name="connsiteX11" fmla="*/ 5234651 w 6158413"/>
              <a:gd name="connsiteY11" fmla="*/ 0 h 3908762"/>
              <a:gd name="connsiteX12" fmla="*/ 6158413 w 6158413"/>
              <a:gd name="connsiteY12" fmla="*/ 0 h 3908762"/>
              <a:gd name="connsiteX13" fmla="*/ 6158413 w 6158413"/>
              <a:gd name="connsiteY13" fmla="*/ 519307 h 3908762"/>
              <a:gd name="connsiteX14" fmla="*/ 6158413 w 6158413"/>
              <a:gd name="connsiteY14" fmla="*/ 960439 h 3908762"/>
              <a:gd name="connsiteX15" fmla="*/ 6158413 w 6158413"/>
              <a:gd name="connsiteY15" fmla="*/ 1479746 h 3908762"/>
              <a:gd name="connsiteX16" fmla="*/ 6158413 w 6158413"/>
              <a:gd name="connsiteY16" fmla="*/ 2077228 h 3908762"/>
              <a:gd name="connsiteX17" fmla="*/ 6158413 w 6158413"/>
              <a:gd name="connsiteY17" fmla="*/ 2557447 h 3908762"/>
              <a:gd name="connsiteX18" fmla="*/ 6158413 w 6158413"/>
              <a:gd name="connsiteY18" fmla="*/ 3037666 h 3908762"/>
              <a:gd name="connsiteX19" fmla="*/ 6158413 w 6158413"/>
              <a:gd name="connsiteY19" fmla="*/ 3908762 h 3908762"/>
              <a:gd name="connsiteX20" fmla="*/ 5783310 w 6158413"/>
              <a:gd name="connsiteY20" fmla="*/ 3908762 h 3908762"/>
              <a:gd name="connsiteX21" fmla="*/ 5223454 w 6158413"/>
              <a:gd name="connsiteY21" fmla="*/ 3908762 h 3908762"/>
              <a:gd name="connsiteX22" fmla="*/ 4540430 w 6158413"/>
              <a:gd name="connsiteY22" fmla="*/ 3908762 h 3908762"/>
              <a:gd name="connsiteX23" fmla="*/ 4042158 w 6158413"/>
              <a:gd name="connsiteY23" fmla="*/ 3908762 h 3908762"/>
              <a:gd name="connsiteX24" fmla="*/ 3543887 w 6158413"/>
              <a:gd name="connsiteY24" fmla="*/ 3908762 h 3908762"/>
              <a:gd name="connsiteX25" fmla="*/ 3107199 w 6158413"/>
              <a:gd name="connsiteY25" fmla="*/ 3908762 h 3908762"/>
              <a:gd name="connsiteX26" fmla="*/ 2732096 w 6158413"/>
              <a:gd name="connsiteY26" fmla="*/ 3908762 h 3908762"/>
              <a:gd name="connsiteX27" fmla="*/ 2295408 w 6158413"/>
              <a:gd name="connsiteY27" fmla="*/ 3908762 h 3908762"/>
              <a:gd name="connsiteX28" fmla="*/ 1797137 w 6158413"/>
              <a:gd name="connsiteY28" fmla="*/ 3908762 h 3908762"/>
              <a:gd name="connsiteX29" fmla="*/ 1175697 w 6158413"/>
              <a:gd name="connsiteY29" fmla="*/ 3908762 h 3908762"/>
              <a:gd name="connsiteX30" fmla="*/ 492673 w 6158413"/>
              <a:gd name="connsiteY30" fmla="*/ 3908762 h 3908762"/>
              <a:gd name="connsiteX31" fmla="*/ 0 w 6158413"/>
              <a:gd name="connsiteY31" fmla="*/ 3908762 h 3908762"/>
              <a:gd name="connsiteX32" fmla="*/ 0 w 6158413"/>
              <a:gd name="connsiteY32" fmla="*/ 3311280 h 3908762"/>
              <a:gd name="connsiteX33" fmla="*/ 0 w 6158413"/>
              <a:gd name="connsiteY33" fmla="*/ 2870148 h 3908762"/>
              <a:gd name="connsiteX34" fmla="*/ 0 w 6158413"/>
              <a:gd name="connsiteY34" fmla="*/ 2350841 h 3908762"/>
              <a:gd name="connsiteX35" fmla="*/ 0 w 6158413"/>
              <a:gd name="connsiteY35" fmla="*/ 1831534 h 3908762"/>
              <a:gd name="connsiteX36" fmla="*/ 0 w 6158413"/>
              <a:gd name="connsiteY36" fmla="*/ 1312227 h 3908762"/>
              <a:gd name="connsiteX37" fmla="*/ 0 w 6158413"/>
              <a:gd name="connsiteY37" fmla="*/ 675657 h 3908762"/>
              <a:gd name="connsiteX38" fmla="*/ 0 w 6158413"/>
              <a:gd name="connsiteY38" fmla="*/ 0 h 3908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58413" h="3908762" extrusionOk="0">
                <a:moveTo>
                  <a:pt x="0" y="0"/>
                </a:moveTo>
                <a:cubicBezTo>
                  <a:pt x="110517" y="-37924"/>
                  <a:pt x="255472" y="30018"/>
                  <a:pt x="375103" y="0"/>
                </a:cubicBezTo>
                <a:cubicBezTo>
                  <a:pt x="494734" y="-30018"/>
                  <a:pt x="652906" y="49569"/>
                  <a:pt x="811791" y="0"/>
                </a:cubicBezTo>
                <a:cubicBezTo>
                  <a:pt x="970676" y="-49569"/>
                  <a:pt x="1172036" y="9837"/>
                  <a:pt x="1494815" y="0"/>
                </a:cubicBezTo>
                <a:cubicBezTo>
                  <a:pt x="1817594" y="-9837"/>
                  <a:pt x="1784470" y="47180"/>
                  <a:pt x="1931502" y="0"/>
                </a:cubicBezTo>
                <a:cubicBezTo>
                  <a:pt x="2078534" y="-47180"/>
                  <a:pt x="2252927" y="41746"/>
                  <a:pt x="2368190" y="0"/>
                </a:cubicBezTo>
                <a:cubicBezTo>
                  <a:pt x="2483453" y="-41746"/>
                  <a:pt x="2650885" y="30484"/>
                  <a:pt x="2804877" y="0"/>
                </a:cubicBezTo>
                <a:cubicBezTo>
                  <a:pt x="2958869" y="-30484"/>
                  <a:pt x="3133533" y="58728"/>
                  <a:pt x="3303149" y="0"/>
                </a:cubicBezTo>
                <a:cubicBezTo>
                  <a:pt x="3472765" y="-58728"/>
                  <a:pt x="3503335" y="28454"/>
                  <a:pt x="3678252" y="0"/>
                </a:cubicBezTo>
                <a:cubicBezTo>
                  <a:pt x="3853169" y="-28454"/>
                  <a:pt x="4005720" y="22917"/>
                  <a:pt x="4114940" y="0"/>
                </a:cubicBezTo>
                <a:cubicBezTo>
                  <a:pt x="4224160" y="-22917"/>
                  <a:pt x="4385807" y="17259"/>
                  <a:pt x="4613211" y="0"/>
                </a:cubicBezTo>
                <a:cubicBezTo>
                  <a:pt x="4840615" y="-17259"/>
                  <a:pt x="5086152" y="20125"/>
                  <a:pt x="5234651" y="0"/>
                </a:cubicBezTo>
                <a:cubicBezTo>
                  <a:pt x="5383150" y="-20125"/>
                  <a:pt x="5766622" y="29679"/>
                  <a:pt x="6158413" y="0"/>
                </a:cubicBezTo>
                <a:cubicBezTo>
                  <a:pt x="6171500" y="258774"/>
                  <a:pt x="6104450" y="359157"/>
                  <a:pt x="6158413" y="519307"/>
                </a:cubicBezTo>
                <a:cubicBezTo>
                  <a:pt x="6212376" y="679457"/>
                  <a:pt x="6106052" y="794997"/>
                  <a:pt x="6158413" y="960439"/>
                </a:cubicBezTo>
                <a:cubicBezTo>
                  <a:pt x="6210774" y="1125881"/>
                  <a:pt x="6107354" y="1245495"/>
                  <a:pt x="6158413" y="1479746"/>
                </a:cubicBezTo>
                <a:cubicBezTo>
                  <a:pt x="6209472" y="1713997"/>
                  <a:pt x="6115016" y="1901481"/>
                  <a:pt x="6158413" y="2077228"/>
                </a:cubicBezTo>
                <a:cubicBezTo>
                  <a:pt x="6201810" y="2252975"/>
                  <a:pt x="6118124" y="2349616"/>
                  <a:pt x="6158413" y="2557447"/>
                </a:cubicBezTo>
                <a:cubicBezTo>
                  <a:pt x="6198702" y="2765278"/>
                  <a:pt x="6138107" y="2830573"/>
                  <a:pt x="6158413" y="3037666"/>
                </a:cubicBezTo>
                <a:cubicBezTo>
                  <a:pt x="6178719" y="3244759"/>
                  <a:pt x="6117185" y="3477411"/>
                  <a:pt x="6158413" y="3908762"/>
                </a:cubicBezTo>
                <a:cubicBezTo>
                  <a:pt x="5997798" y="3945260"/>
                  <a:pt x="5955466" y="3878830"/>
                  <a:pt x="5783310" y="3908762"/>
                </a:cubicBezTo>
                <a:cubicBezTo>
                  <a:pt x="5611154" y="3938694"/>
                  <a:pt x="5382829" y="3889395"/>
                  <a:pt x="5223454" y="3908762"/>
                </a:cubicBezTo>
                <a:cubicBezTo>
                  <a:pt x="5064079" y="3928129"/>
                  <a:pt x="4734043" y="3906102"/>
                  <a:pt x="4540430" y="3908762"/>
                </a:cubicBezTo>
                <a:cubicBezTo>
                  <a:pt x="4346817" y="3911422"/>
                  <a:pt x="4171290" y="3899023"/>
                  <a:pt x="4042158" y="3908762"/>
                </a:cubicBezTo>
                <a:cubicBezTo>
                  <a:pt x="3913026" y="3918501"/>
                  <a:pt x="3656701" y="3901448"/>
                  <a:pt x="3543887" y="3908762"/>
                </a:cubicBezTo>
                <a:cubicBezTo>
                  <a:pt x="3431073" y="3916076"/>
                  <a:pt x="3286617" y="3896301"/>
                  <a:pt x="3107199" y="3908762"/>
                </a:cubicBezTo>
                <a:cubicBezTo>
                  <a:pt x="2927781" y="3921223"/>
                  <a:pt x="2840538" y="3905729"/>
                  <a:pt x="2732096" y="3908762"/>
                </a:cubicBezTo>
                <a:cubicBezTo>
                  <a:pt x="2623654" y="3911795"/>
                  <a:pt x="2477932" y="3857071"/>
                  <a:pt x="2295408" y="3908762"/>
                </a:cubicBezTo>
                <a:cubicBezTo>
                  <a:pt x="2112884" y="3960453"/>
                  <a:pt x="1924669" y="3891680"/>
                  <a:pt x="1797137" y="3908762"/>
                </a:cubicBezTo>
                <a:cubicBezTo>
                  <a:pt x="1669605" y="3925844"/>
                  <a:pt x="1318830" y="3876506"/>
                  <a:pt x="1175697" y="3908762"/>
                </a:cubicBezTo>
                <a:cubicBezTo>
                  <a:pt x="1032564" y="3941018"/>
                  <a:pt x="711317" y="3839203"/>
                  <a:pt x="492673" y="3908762"/>
                </a:cubicBezTo>
                <a:cubicBezTo>
                  <a:pt x="274029" y="3978321"/>
                  <a:pt x="110871" y="3866815"/>
                  <a:pt x="0" y="3908762"/>
                </a:cubicBezTo>
                <a:cubicBezTo>
                  <a:pt x="-43596" y="3621716"/>
                  <a:pt x="67682" y="3443330"/>
                  <a:pt x="0" y="3311280"/>
                </a:cubicBezTo>
                <a:cubicBezTo>
                  <a:pt x="-67682" y="3179230"/>
                  <a:pt x="2620" y="3065961"/>
                  <a:pt x="0" y="2870148"/>
                </a:cubicBezTo>
                <a:cubicBezTo>
                  <a:pt x="-2620" y="2674335"/>
                  <a:pt x="46183" y="2544590"/>
                  <a:pt x="0" y="2350841"/>
                </a:cubicBezTo>
                <a:cubicBezTo>
                  <a:pt x="-46183" y="2157092"/>
                  <a:pt x="54168" y="2047677"/>
                  <a:pt x="0" y="1831534"/>
                </a:cubicBezTo>
                <a:cubicBezTo>
                  <a:pt x="-54168" y="1615391"/>
                  <a:pt x="16793" y="1491262"/>
                  <a:pt x="0" y="1312227"/>
                </a:cubicBezTo>
                <a:cubicBezTo>
                  <a:pt x="-16793" y="1133192"/>
                  <a:pt x="25084" y="871158"/>
                  <a:pt x="0" y="675657"/>
                </a:cubicBezTo>
                <a:cubicBezTo>
                  <a:pt x="-25084" y="480156"/>
                  <a:pt x="35029" y="313305"/>
                  <a:pt x="0" y="0"/>
                </a:cubicBezTo>
                <a:close/>
              </a:path>
            </a:pathLst>
          </a:custGeom>
          <a:noFill/>
          <a:ln w="28575">
            <a:solidFill>
              <a:srgbClr val="00B050"/>
            </a:solidFill>
            <a:extLst>
              <a:ext uri="{C807C97D-BFC1-408E-A445-0C87EB9F89A2}">
                <ask:lineSketchStyleProps xmlns:ask="http://schemas.microsoft.com/office/drawing/2018/sketchyshapes" sd="2052783886">
                  <a:prstGeom prst="rect">
                    <a:avLst/>
                  </a:prstGeom>
                  <ask:type>
                    <ask:lineSketchScribble/>
                  </ask:type>
                </ask:lineSketchStyleProps>
              </a:ext>
            </a:extLst>
          </a:ln>
        </p:spPr>
        <p:txBody>
          <a:bodyPr wrap="square" rtlCol="0">
            <a:spAutoFit/>
          </a:bodyPr>
          <a:lstStyle/>
          <a:p>
            <a:pPr marL="0" algn="l" defTabSz="457200" rtl="0" eaLnBrk="1" latinLnBrk="0" hangingPunct="1"/>
            <a:r>
              <a:rPr lang="en-US" sz="1800" kern="1200" dirty="0">
                <a:solidFill>
                  <a:schemeClr val="bg1">
                    <a:lumMod val="65000"/>
                  </a:schemeClr>
                </a:solidFill>
                <a:latin typeface="Verdana" panose="020B0604030504040204" pitchFamily="34" charset="0"/>
                <a:ea typeface="Verdana" panose="020B0604030504040204" pitchFamily="34" charset="0"/>
                <a:cs typeface="+mn-cs"/>
              </a:rPr>
              <a:t>Insert a picture of your crossword puzzle here.</a:t>
            </a:r>
          </a:p>
          <a:p>
            <a:pPr marL="0" algn="l" defTabSz="457200" rtl="0" eaLnBrk="1" latinLnBrk="0" hangingPunct="1"/>
            <a:endParaRPr lang="en-US" sz="1800" kern="1200" dirty="0">
              <a:solidFill>
                <a:schemeClr val="bg1">
                  <a:lumMod val="65000"/>
                </a:schemeClr>
              </a:solidFill>
              <a:latin typeface="Verdana" panose="020B0604030504040204" pitchFamily="34" charset="0"/>
              <a:ea typeface="Verdana" panose="020B0604030504040204" pitchFamily="34" charset="0"/>
              <a:cs typeface="+mn-cs"/>
            </a:endParaRPr>
          </a:p>
          <a:p>
            <a:pPr lvl="0" defTabSz="914400">
              <a:spcAft>
                <a:spcPts val="600"/>
              </a:spcAft>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There are several ways to get images into these pages.</a:t>
            </a:r>
          </a:p>
          <a:p>
            <a:pPr marL="342900" lvl="0" indent="-342900" defTabSz="914400">
              <a:spcAft>
                <a:spcPts val="600"/>
              </a:spcAft>
              <a:buFont typeface="+mj-lt"/>
              <a:buAutoNum type="arabicPeriod"/>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Draw on your own paper. Take a picture and upload that picture to this device, OR,</a:t>
            </a:r>
          </a:p>
          <a:p>
            <a:pPr marL="342900" lvl="0" indent="-342900" defTabSz="914400">
              <a:spcAft>
                <a:spcPts val="600"/>
              </a:spcAft>
              <a:buFont typeface="+mj-lt"/>
              <a:buAutoNum type="arabicPeriod"/>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Use a crossword app.  Create your crossword, then take a screenshot or a photo of your image.</a:t>
            </a:r>
          </a:p>
          <a:p>
            <a:pPr marL="342900" lvl="0" indent="-342900" defTabSz="914400">
              <a:spcAft>
                <a:spcPts val="600"/>
              </a:spcAft>
              <a:buFont typeface="+mj-lt"/>
              <a:buAutoNum type="arabicPeriod"/>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Use the website:</a:t>
            </a:r>
          </a:p>
          <a:p>
            <a:pPr marL="342900" lvl="0" indent="-342900" defTabSz="914400">
              <a:spcAft>
                <a:spcPts val="600"/>
              </a:spcAft>
              <a:buFont typeface="+mj-lt"/>
              <a:buAutoNum type="arabicPeriod"/>
            </a:pPr>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0" lvl="0" indent="0" defTabSz="914400">
              <a:spcAft>
                <a:spcPts val="600"/>
              </a:spcAft>
              <a:buFont typeface="+mj-lt"/>
              <a:buNone/>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      Create your crossword and then save your work.</a:t>
            </a:r>
          </a:p>
          <a:p>
            <a:pPr marL="0" lvl="0" indent="0" defTabSz="914400">
              <a:buFont typeface="+mj-lt"/>
              <a:buNone/>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Once your picture is saved, go to the “Insert” menu in the upper left corner and choose “Pictures.”  </a:t>
            </a:r>
          </a:p>
          <a:p>
            <a:pPr marL="0" lvl="0" indent="0" defTabSz="914400">
              <a:buFont typeface="+mj-lt"/>
              <a:buNone/>
            </a:pPr>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0" lvl="0" indent="0" defTabSz="914400">
              <a:buFont typeface="+mj-lt"/>
              <a:buNone/>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Select “This Device” and browse to the folder where you saved the picture. Click on the file name and click “Insert.”</a:t>
            </a:r>
          </a:p>
        </p:txBody>
      </p:sp>
      <p:sp>
        <p:nvSpPr>
          <p:cNvPr id="2" name="TextBox 1">
            <a:extLst>
              <a:ext uri="{FF2B5EF4-FFF2-40B4-BE49-F238E27FC236}">
                <a16:creationId xmlns:a16="http://schemas.microsoft.com/office/drawing/2014/main" id="{F3F0D5B4-6D4A-4513-90F1-F884C2C87183}"/>
              </a:ext>
            </a:extLst>
          </p:cNvPr>
          <p:cNvSpPr txBox="1"/>
          <p:nvPr userDrawn="1"/>
        </p:nvSpPr>
        <p:spPr>
          <a:xfrm>
            <a:off x="261048" y="828361"/>
            <a:ext cx="2025252" cy="2139047"/>
          </a:xfrm>
          <a:prstGeom prst="rect">
            <a:avLst/>
          </a:prstGeom>
          <a:noFill/>
        </p:spPr>
        <p:txBody>
          <a:bodyPr wrap="square" rtlCol="0">
            <a:spAutoFit/>
          </a:bodyPr>
          <a:lstStyle/>
          <a:p>
            <a:pPr>
              <a:spcAft>
                <a:spcPts val="600"/>
              </a:spcAft>
            </a:pPr>
            <a:r>
              <a:rPr lang="en-US" sz="1600" dirty="0">
                <a:latin typeface="Verdana" panose="020B0604030504040204" pitchFamily="34" charset="0"/>
                <a:ea typeface="Verdana" panose="020B0604030504040204" pitchFamily="34" charset="0"/>
              </a:rPr>
              <a:t>Create a crossword puzzle using at least 10 vocabulary words learned from this station lab. </a:t>
            </a:r>
          </a:p>
          <a:p>
            <a:pPr algn="ctr"/>
            <a:r>
              <a:rPr lang="en-US" sz="1600" b="1" dirty="0">
                <a:latin typeface="Verdana" panose="020B0604030504040204" pitchFamily="34" charset="0"/>
                <a:ea typeface="Verdana" panose="020B0604030504040204" pitchFamily="34" charset="0"/>
              </a:rPr>
              <a:t>Be sure to include a key!</a:t>
            </a:r>
          </a:p>
        </p:txBody>
      </p:sp>
    </p:spTree>
    <p:extLst>
      <p:ext uri="{BB962C8B-B14F-4D97-AF65-F5344CB8AC3E}">
        <p14:creationId xmlns:p14="http://schemas.microsoft.com/office/powerpoint/2010/main" val="12974949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1624A3-8AA8-4AEE-99DE-E4DA3E2F26A9}"/>
              </a:ext>
            </a:extLst>
          </p:cNvPr>
          <p:cNvSpPr txBox="1"/>
          <p:nvPr userDrawn="1"/>
        </p:nvSpPr>
        <p:spPr>
          <a:xfrm>
            <a:off x="261048" y="114798"/>
            <a:ext cx="2099556" cy="584775"/>
          </a:xfrm>
          <a:prstGeom prst="rect">
            <a:avLst/>
          </a:prstGeom>
          <a:noFill/>
        </p:spPr>
        <p:txBody>
          <a:bodyPr wrap="square" rtlCol="0">
            <a:spAutoFit/>
          </a:bodyPr>
          <a:lstStyle/>
          <a:p>
            <a:pPr algn="ctr"/>
            <a:r>
              <a:rPr lang="en-US" sz="1600" b="1" dirty="0">
                <a:latin typeface="Verdana" panose="020B0604030504040204" pitchFamily="34" charset="0"/>
                <a:ea typeface="Verdana" panose="020B0604030504040204" pitchFamily="34" charset="0"/>
              </a:rPr>
              <a:t>BACKYARD ECOSYSTEM</a:t>
            </a:r>
            <a:endParaRPr lang="en-US" sz="1600" dirty="0">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2189923A-A9FC-4E20-BF81-2A87C963EDAB}"/>
              </a:ext>
            </a:extLst>
          </p:cNvPr>
          <p:cNvSpPr txBox="1"/>
          <p:nvPr userDrawn="1"/>
        </p:nvSpPr>
        <p:spPr>
          <a:xfrm>
            <a:off x="83127" y="723005"/>
            <a:ext cx="2277477" cy="2539157"/>
          </a:xfrm>
          <a:prstGeom prst="rect">
            <a:avLst/>
          </a:prstGeom>
          <a:noFill/>
        </p:spPr>
        <p:txBody>
          <a:bodyPr wrap="square" rtlCol="0">
            <a:spAutoFit/>
          </a:bodyPr>
          <a:lstStyle/>
          <a:p>
            <a:pPr marL="228600" indent="-228600" defTabSz="1005840">
              <a:spcAft>
                <a:spcPts val="600"/>
              </a:spcAft>
              <a:buFont typeface="+mj-lt"/>
              <a:buAutoNum type="arabicPeriod"/>
            </a:pPr>
            <a:r>
              <a:rPr lang="en-US" sz="1400" dirty="0">
                <a:solidFill>
                  <a:prstClr val="black"/>
                </a:solidFill>
                <a:latin typeface="Verdana" panose="020B0604030504040204" pitchFamily="34" charset="0"/>
                <a:ea typeface="Verdana" panose="020B0604030504040204" pitchFamily="34" charset="0"/>
              </a:rPr>
              <a:t>Make a list of at least ten different plants and animals that could live in your backyard. </a:t>
            </a:r>
          </a:p>
          <a:p>
            <a:pPr marL="228600" indent="-228600" defTabSz="1005840">
              <a:spcAft>
                <a:spcPts val="600"/>
              </a:spcAft>
              <a:buFont typeface="+mj-lt"/>
              <a:buAutoNum type="arabicPeriod"/>
            </a:pPr>
            <a:r>
              <a:rPr lang="en-US" sz="1400" dirty="0">
                <a:solidFill>
                  <a:prstClr val="black"/>
                </a:solidFill>
                <a:latin typeface="Verdana" panose="020B0604030504040204" pitchFamily="34" charset="0"/>
                <a:ea typeface="Verdana" panose="020B0604030504040204" pitchFamily="34" charset="0"/>
              </a:rPr>
              <a:t>Research them and create a food web that illustrates the relationships of the organisms you choose.</a:t>
            </a:r>
          </a:p>
        </p:txBody>
      </p:sp>
      <p:sp>
        <p:nvSpPr>
          <p:cNvPr id="7" name="TextBox 6">
            <a:extLst>
              <a:ext uri="{FF2B5EF4-FFF2-40B4-BE49-F238E27FC236}">
                <a16:creationId xmlns:a16="http://schemas.microsoft.com/office/drawing/2014/main" id="{85CCE542-16D2-49F7-A40E-0F026D1289E0}"/>
              </a:ext>
            </a:extLst>
          </p:cNvPr>
          <p:cNvSpPr txBox="1"/>
          <p:nvPr userDrawn="1"/>
        </p:nvSpPr>
        <p:spPr>
          <a:xfrm>
            <a:off x="2724539" y="1001486"/>
            <a:ext cx="6158413" cy="3447098"/>
          </a:xfrm>
          <a:custGeom>
            <a:avLst/>
            <a:gdLst>
              <a:gd name="connsiteX0" fmla="*/ 0 w 6158413"/>
              <a:gd name="connsiteY0" fmla="*/ 0 h 3447098"/>
              <a:gd name="connsiteX1" fmla="*/ 375103 w 6158413"/>
              <a:gd name="connsiteY1" fmla="*/ 0 h 3447098"/>
              <a:gd name="connsiteX2" fmla="*/ 811791 w 6158413"/>
              <a:gd name="connsiteY2" fmla="*/ 0 h 3447098"/>
              <a:gd name="connsiteX3" fmla="*/ 1494815 w 6158413"/>
              <a:gd name="connsiteY3" fmla="*/ 0 h 3447098"/>
              <a:gd name="connsiteX4" fmla="*/ 1931502 w 6158413"/>
              <a:gd name="connsiteY4" fmla="*/ 0 h 3447098"/>
              <a:gd name="connsiteX5" fmla="*/ 2368190 w 6158413"/>
              <a:gd name="connsiteY5" fmla="*/ 0 h 3447098"/>
              <a:gd name="connsiteX6" fmla="*/ 2804877 w 6158413"/>
              <a:gd name="connsiteY6" fmla="*/ 0 h 3447098"/>
              <a:gd name="connsiteX7" fmla="*/ 3303149 w 6158413"/>
              <a:gd name="connsiteY7" fmla="*/ 0 h 3447098"/>
              <a:gd name="connsiteX8" fmla="*/ 3678252 w 6158413"/>
              <a:gd name="connsiteY8" fmla="*/ 0 h 3447098"/>
              <a:gd name="connsiteX9" fmla="*/ 4114940 w 6158413"/>
              <a:gd name="connsiteY9" fmla="*/ 0 h 3447098"/>
              <a:gd name="connsiteX10" fmla="*/ 4613211 w 6158413"/>
              <a:gd name="connsiteY10" fmla="*/ 0 h 3447098"/>
              <a:gd name="connsiteX11" fmla="*/ 5234651 w 6158413"/>
              <a:gd name="connsiteY11" fmla="*/ 0 h 3447098"/>
              <a:gd name="connsiteX12" fmla="*/ 6158413 w 6158413"/>
              <a:gd name="connsiteY12" fmla="*/ 0 h 3447098"/>
              <a:gd name="connsiteX13" fmla="*/ 6158413 w 6158413"/>
              <a:gd name="connsiteY13" fmla="*/ 540045 h 3447098"/>
              <a:gd name="connsiteX14" fmla="*/ 6158413 w 6158413"/>
              <a:gd name="connsiteY14" fmla="*/ 1011149 h 3447098"/>
              <a:gd name="connsiteX15" fmla="*/ 6158413 w 6158413"/>
              <a:gd name="connsiteY15" fmla="*/ 1551194 h 3447098"/>
              <a:gd name="connsiteX16" fmla="*/ 6158413 w 6158413"/>
              <a:gd name="connsiteY16" fmla="*/ 2160181 h 3447098"/>
              <a:gd name="connsiteX17" fmla="*/ 6158413 w 6158413"/>
              <a:gd name="connsiteY17" fmla="*/ 2665756 h 3447098"/>
              <a:gd name="connsiteX18" fmla="*/ 6158413 w 6158413"/>
              <a:gd name="connsiteY18" fmla="*/ 3447098 h 3447098"/>
              <a:gd name="connsiteX19" fmla="*/ 5598557 w 6158413"/>
              <a:gd name="connsiteY19" fmla="*/ 3447098 h 3447098"/>
              <a:gd name="connsiteX20" fmla="*/ 5161870 w 6158413"/>
              <a:gd name="connsiteY20" fmla="*/ 3447098 h 3447098"/>
              <a:gd name="connsiteX21" fmla="*/ 4602014 w 6158413"/>
              <a:gd name="connsiteY21" fmla="*/ 3447098 h 3447098"/>
              <a:gd name="connsiteX22" fmla="*/ 3918990 w 6158413"/>
              <a:gd name="connsiteY22" fmla="*/ 3447098 h 3447098"/>
              <a:gd name="connsiteX23" fmla="*/ 3420718 w 6158413"/>
              <a:gd name="connsiteY23" fmla="*/ 3447098 h 3447098"/>
              <a:gd name="connsiteX24" fmla="*/ 2922447 w 6158413"/>
              <a:gd name="connsiteY24" fmla="*/ 3447098 h 3447098"/>
              <a:gd name="connsiteX25" fmla="*/ 2485759 w 6158413"/>
              <a:gd name="connsiteY25" fmla="*/ 3447098 h 3447098"/>
              <a:gd name="connsiteX26" fmla="*/ 2110656 w 6158413"/>
              <a:gd name="connsiteY26" fmla="*/ 3447098 h 3447098"/>
              <a:gd name="connsiteX27" fmla="*/ 1673969 w 6158413"/>
              <a:gd name="connsiteY27" fmla="*/ 3447098 h 3447098"/>
              <a:gd name="connsiteX28" fmla="*/ 1175697 w 6158413"/>
              <a:gd name="connsiteY28" fmla="*/ 3447098 h 3447098"/>
              <a:gd name="connsiteX29" fmla="*/ 554257 w 6158413"/>
              <a:gd name="connsiteY29" fmla="*/ 3447098 h 3447098"/>
              <a:gd name="connsiteX30" fmla="*/ 0 w 6158413"/>
              <a:gd name="connsiteY30" fmla="*/ 3447098 h 3447098"/>
              <a:gd name="connsiteX31" fmla="*/ 0 w 6158413"/>
              <a:gd name="connsiteY31" fmla="*/ 2872582 h 3447098"/>
              <a:gd name="connsiteX32" fmla="*/ 0 w 6158413"/>
              <a:gd name="connsiteY32" fmla="*/ 2367007 h 3447098"/>
              <a:gd name="connsiteX33" fmla="*/ 0 w 6158413"/>
              <a:gd name="connsiteY33" fmla="*/ 1895904 h 3447098"/>
              <a:gd name="connsiteX34" fmla="*/ 0 w 6158413"/>
              <a:gd name="connsiteY34" fmla="*/ 1355859 h 3447098"/>
              <a:gd name="connsiteX35" fmla="*/ 0 w 6158413"/>
              <a:gd name="connsiteY35" fmla="*/ 815813 h 3447098"/>
              <a:gd name="connsiteX36" fmla="*/ 0 w 6158413"/>
              <a:gd name="connsiteY36" fmla="*/ 0 h 3447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158413" h="3447098" extrusionOk="0">
                <a:moveTo>
                  <a:pt x="0" y="0"/>
                </a:moveTo>
                <a:cubicBezTo>
                  <a:pt x="110517" y="-37924"/>
                  <a:pt x="255472" y="30018"/>
                  <a:pt x="375103" y="0"/>
                </a:cubicBezTo>
                <a:cubicBezTo>
                  <a:pt x="494734" y="-30018"/>
                  <a:pt x="652906" y="49569"/>
                  <a:pt x="811791" y="0"/>
                </a:cubicBezTo>
                <a:cubicBezTo>
                  <a:pt x="970676" y="-49569"/>
                  <a:pt x="1172036" y="9837"/>
                  <a:pt x="1494815" y="0"/>
                </a:cubicBezTo>
                <a:cubicBezTo>
                  <a:pt x="1817594" y="-9837"/>
                  <a:pt x="1784470" y="47180"/>
                  <a:pt x="1931502" y="0"/>
                </a:cubicBezTo>
                <a:cubicBezTo>
                  <a:pt x="2078534" y="-47180"/>
                  <a:pt x="2252927" y="41746"/>
                  <a:pt x="2368190" y="0"/>
                </a:cubicBezTo>
                <a:cubicBezTo>
                  <a:pt x="2483453" y="-41746"/>
                  <a:pt x="2650885" y="30484"/>
                  <a:pt x="2804877" y="0"/>
                </a:cubicBezTo>
                <a:cubicBezTo>
                  <a:pt x="2958869" y="-30484"/>
                  <a:pt x="3133533" y="58728"/>
                  <a:pt x="3303149" y="0"/>
                </a:cubicBezTo>
                <a:cubicBezTo>
                  <a:pt x="3472765" y="-58728"/>
                  <a:pt x="3503335" y="28454"/>
                  <a:pt x="3678252" y="0"/>
                </a:cubicBezTo>
                <a:cubicBezTo>
                  <a:pt x="3853169" y="-28454"/>
                  <a:pt x="4005720" y="22917"/>
                  <a:pt x="4114940" y="0"/>
                </a:cubicBezTo>
                <a:cubicBezTo>
                  <a:pt x="4224160" y="-22917"/>
                  <a:pt x="4385807" y="17259"/>
                  <a:pt x="4613211" y="0"/>
                </a:cubicBezTo>
                <a:cubicBezTo>
                  <a:pt x="4840615" y="-17259"/>
                  <a:pt x="5086152" y="20125"/>
                  <a:pt x="5234651" y="0"/>
                </a:cubicBezTo>
                <a:cubicBezTo>
                  <a:pt x="5383150" y="-20125"/>
                  <a:pt x="5766622" y="29679"/>
                  <a:pt x="6158413" y="0"/>
                </a:cubicBezTo>
                <a:cubicBezTo>
                  <a:pt x="6176379" y="246506"/>
                  <a:pt x="6106807" y="404763"/>
                  <a:pt x="6158413" y="540045"/>
                </a:cubicBezTo>
                <a:cubicBezTo>
                  <a:pt x="6210019" y="675327"/>
                  <a:pt x="6140892" y="828791"/>
                  <a:pt x="6158413" y="1011149"/>
                </a:cubicBezTo>
                <a:cubicBezTo>
                  <a:pt x="6175934" y="1193507"/>
                  <a:pt x="6102849" y="1343294"/>
                  <a:pt x="6158413" y="1551194"/>
                </a:cubicBezTo>
                <a:cubicBezTo>
                  <a:pt x="6213977" y="1759095"/>
                  <a:pt x="6155933" y="1966751"/>
                  <a:pt x="6158413" y="2160181"/>
                </a:cubicBezTo>
                <a:cubicBezTo>
                  <a:pt x="6160893" y="2353611"/>
                  <a:pt x="6139841" y="2516660"/>
                  <a:pt x="6158413" y="2665756"/>
                </a:cubicBezTo>
                <a:cubicBezTo>
                  <a:pt x="6176985" y="2814853"/>
                  <a:pt x="6134208" y="3250711"/>
                  <a:pt x="6158413" y="3447098"/>
                </a:cubicBezTo>
                <a:cubicBezTo>
                  <a:pt x="5922714" y="3483263"/>
                  <a:pt x="5846895" y="3389602"/>
                  <a:pt x="5598557" y="3447098"/>
                </a:cubicBezTo>
                <a:cubicBezTo>
                  <a:pt x="5350219" y="3504594"/>
                  <a:pt x="5292210" y="3428799"/>
                  <a:pt x="5161870" y="3447098"/>
                </a:cubicBezTo>
                <a:cubicBezTo>
                  <a:pt x="5031530" y="3465397"/>
                  <a:pt x="4761389" y="3427731"/>
                  <a:pt x="4602014" y="3447098"/>
                </a:cubicBezTo>
                <a:cubicBezTo>
                  <a:pt x="4442639" y="3466465"/>
                  <a:pt x="4112603" y="3444438"/>
                  <a:pt x="3918990" y="3447098"/>
                </a:cubicBezTo>
                <a:cubicBezTo>
                  <a:pt x="3725377" y="3449758"/>
                  <a:pt x="3549850" y="3437359"/>
                  <a:pt x="3420718" y="3447098"/>
                </a:cubicBezTo>
                <a:cubicBezTo>
                  <a:pt x="3291586" y="3456837"/>
                  <a:pt x="3035261" y="3439784"/>
                  <a:pt x="2922447" y="3447098"/>
                </a:cubicBezTo>
                <a:cubicBezTo>
                  <a:pt x="2809633" y="3454412"/>
                  <a:pt x="2665177" y="3434637"/>
                  <a:pt x="2485759" y="3447098"/>
                </a:cubicBezTo>
                <a:cubicBezTo>
                  <a:pt x="2306341" y="3459559"/>
                  <a:pt x="2219098" y="3444065"/>
                  <a:pt x="2110656" y="3447098"/>
                </a:cubicBezTo>
                <a:cubicBezTo>
                  <a:pt x="2002214" y="3450131"/>
                  <a:pt x="1852511" y="3438574"/>
                  <a:pt x="1673969" y="3447098"/>
                </a:cubicBezTo>
                <a:cubicBezTo>
                  <a:pt x="1495427" y="3455622"/>
                  <a:pt x="1304209" y="3436277"/>
                  <a:pt x="1175697" y="3447098"/>
                </a:cubicBezTo>
                <a:cubicBezTo>
                  <a:pt x="1047185" y="3457919"/>
                  <a:pt x="697390" y="3414842"/>
                  <a:pt x="554257" y="3447098"/>
                </a:cubicBezTo>
                <a:cubicBezTo>
                  <a:pt x="411124" y="3479354"/>
                  <a:pt x="170097" y="3432271"/>
                  <a:pt x="0" y="3447098"/>
                </a:cubicBezTo>
                <a:cubicBezTo>
                  <a:pt x="-36203" y="3299109"/>
                  <a:pt x="59206" y="2999807"/>
                  <a:pt x="0" y="2872582"/>
                </a:cubicBezTo>
                <a:cubicBezTo>
                  <a:pt x="-59206" y="2745357"/>
                  <a:pt x="1463" y="2510845"/>
                  <a:pt x="0" y="2367007"/>
                </a:cubicBezTo>
                <a:cubicBezTo>
                  <a:pt x="-1463" y="2223169"/>
                  <a:pt x="41464" y="2022255"/>
                  <a:pt x="0" y="1895904"/>
                </a:cubicBezTo>
                <a:cubicBezTo>
                  <a:pt x="-41464" y="1769553"/>
                  <a:pt x="63049" y="1538440"/>
                  <a:pt x="0" y="1355859"/>
                </a:cubicBezTo>
                <a:cubicBezTo>
                  <a:pt x="-63049" y="1173278"/>
                  <a:pt x="27207" y="940969"/>
                  <a:pt x="0" y="815813"/>
                </a:cubicBezTo>
                <a:cubicBezTo>
                  <a:pt x="-27207" y="690657"/>
                  <a:pt x="89283" y="222679"/>
                  <a:pt x="0" y="0"/>
                </a:cubicBezTo>
                <a:close/>
              </a:path>
            </a:pathLst>
          </a:custGeom>
          <a:noFill/>
          <a:ln w="28575">
            <a:solidFill>
              <a:srgbClr val="00B050"/>
            </a:solidFill>
            <a:extLst>
              <a:ext uri="{C807C97D-BFC1-408E-A445-0C87EB9F89A2}">
                <ask:lineSketchStyleProps xmlns:ask="http://schemas.microsoft.com/office/drawing/2018/sketchyshapes" sd="2052783886">
                  <a:prstGeom prst="rect">
                    <a:avLst/>
                  </a:prstGeom>
                  <ask:type>
                    <ask:lineSketchScribble/>
                  </ask:type>
                </ask:lineSketchStyleProps>
              </a:ext>
            </a:extLst>
          </a:ln>
        </p:spPr>
        <p:txBody>
          <a:bodyPr wrap="square" rtlCol="0">
            <a:spAutoFit/>
          </a:bodyPr>
          <a:lstStyle/>
          <a:p>
            <a:pPr marL="0" algn="l" defTabSz="457200" rtl="0" eaLnBrk="1" latinLnBrk="0" hangingPunct="1"/>
            <a:r>
              <a:rPr lang="en-US" sz="1800" kern="1200" dirty="0">
                <a:solidFill>
                  <a:schemeClr val="bg1">
                    <a:lumMod val="65000"/>
                  </a:schemeClr>
                </a:solidFill>
                <a:latin typeface="Verdana" panose="020B0604030504040204" pitchFamily="34" charset="0"/>
                <a:ea typeface="Verdana" panose="020B0604030504040204" pitchFamily="34" charset="0"/>
                <a:cs typeface="+mn-cs"/>
              </a:rPr>
              <a:t>Insert a picture of your food web here.</a:t>
            </a:r>
          </a:p>
          <a:p>
            <a:pPr marL="0" algn="l" defTabSz="457200" rtl="0" eaLnBrk="1" latinLnBrk="0" hangingPunct="1"/>
            <a:endParaRPr lang="en-US" sz="1800" kern="1200" dirty="0">
              <a:solidFill>
                <a:schemeClr val="bg1">
                  <a:lumMod val="65000"/>
                </a:schemeClr>
              </a:solidFill>
              <a:latin typeface="Verdana" panose="020B0604030504040204" pitchFamily="34" charset="0"/>
              <a:ea typeface="Verdana" panose="020B0604030504040204" pitchFamily="34" charset="0"/>
              <a:cs typeface="+mn-cs"/>
            </a:endParaRPr>
          </a:p>
          <a:p>
            <a:pPr lvl="0" defTabSz="914400"/>
            <a:r>
              <a:rPr lang="en-US" sz="1400" kern="1200" dirty="0">
                <a:solidFill>
                  <a:schemeClr val="bg1">
                    <a:lumMod val="65000"/>
                  </a:schemeClr>
                </a:solidFill>
                <a:latin typeface="Verdana" panose="020B0604030504040204" pitchFamily="34" charset="0"/>
                <a:ea typeface="Verdana" panose="020B0604030504040204" pitchFamily="34" charset="0"/>
                <a:cs typeface="+mn-cs"/>
              </a:rPr>
              <a:t>There are several ways to get images into these pages.</a:t>
            </a:r>
          </a:p>
          <a:p>
            <a:pPr lvl="0" defTabSz="914400"/>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228600" lvl="0" indent="-228600" defTabSz="914400">
              <a:buFont typeface="+mj-lt"/>
              <a:buAutoNum type="arabicPeriod"/>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Draw a picture of your food web on your own paper. Take a picture and upload that picture to this device, OR,</a:t>
            </a:r>
            <a:br>
              <a:rPr lang="en-US" sz="1400" kern="1200" dirty="0">
                <a:solidFill>
                  <a:schemeClr val="bg1">
                    <a:lumMod val="65000"/>
                  </a:schemeClr>
                </a:solidFill>
                <a:latin typeface="Verdana" panose="020B0604030504040204" pitchFamily="34" charset="0"/>
                <a:ea typeface="Verdana" panose="020B0604030504040204" pitchFamily="34" charset="0"/>
                <a:cs typeface="+mn-cs"/>
              </a:rPr>
            </a:br>
            <a:r>
              <a:rPr lang="en-US" sz="1400" kern="1200" dirty="0">
                <a:solidFill>
                  <a:schemeClr val="bg1">
                    <a:lumMod val="65000"/>
                  </a:schemeClr>
                </a:solidFill>
                <a:latin typeface="Verdana" panose="020B0604030504040204" pitchFamily="34" charset="0"/>
                <a:ea typeface="Verdana" panose="020B0604030504040204" pitchFamily="34" charset="0"/>
                <a:cs typeface="+mn-cs"/>
              </a:rPr>
              <a:t>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Once your picture is saved, go to the “Insert” menu in the upper left corner and choose “Pictures.”  </a:t>
            </a:r>
          </a:p>
          <a:p>
            <a:pPr marL="0" lvl="0" indent="0" defTabSz="914400">
              <a:buFont typeface="+mj-lt"/>
              <a:buNone/>
            </a:pPr>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228600" lvl="0" indent="-228600" defTabSz="914400">
              <a:buFont typeface="+mj-lt"/>
              <a:buAutoNum type="arabicPeriod" startAt="2"/>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Create a food web on a Google Doc and link your document here.</a:t>
            </a:r>
          </a:p>
          <a:p>
            <a:pPr marL="0" lvl="0" indent="0" defTabSz="914400">
              <a:buFont typeface="+mj-lt"/>
              <a:buNone/>
            </a:pPr>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0" lvl="0" indent="0" defTabSz="914400">
              <a:buFont typeface="+mj-lt"/>
              <a:buNone/>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Select “This Device” and browse to the folder where you saved the picture. Click on the file name and click “Insert.”</a:t>
            </a:r>
          </a:p>
        </p:txBody>
      </p:sp>
    </p:spTree>
    <p:extLst>
      <p:ext uri="{BB962C8B-B14F-4D97-AF65-F5344CB8AC3E}">
        <p14:creationId xmlns:p14="http://schemas.microsoft.com/office/powerpoint/2010/main" val="35140242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1624A3-8AA8-4AEE-99DE-E4DA3E2F26A9}"/>
              </a:ext>
            </a:extLst>
          </p:cNvPr>
          <p:cNvSpPr txBox="1"/>
          <p:nvPr userDrawn="1"/>
        </p:nvSpPr>
        <p:spPr>
          <a:xfrm>
            <a:off x="238551" y="132993"/>
            <a:ext cx="2099556" cy="584775"/>
          </a:xfrm>
          <a:prstGeom prst="rect">
            <a:avLst/>
          </a:prstGeom>
          <a:noFill/>
        </p:spPr>
        <p:txBody>
          <a:bodyPr wrap="square" rtlCol="0">
            <a:spAutoFit/>
          </a:bodyPr>
          <a:lstStyle/>
          <a:p>
            <a:pPr algn="ctr"/>
            <a:r>
              <a:rPr lang="en-US" sz="1600" b="1" dirty="0">
                <a:latin typeface="Verdana" panose="020B0604030504040204" pitchFamily="34" charset="0"/>
                <a:ea typeface="Verdana" panose="020B0604030504040204" pitchFamily="34" charset="0"/>
              </a:rPr>
              <a:t>ORGANISM RESEARCH</a:t>
            </a:r>
            <a:endParaRPr lang="en-US" sz="1600" dirty="0">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2189923A-A9FC-4E20-BF81-2A87C963EDAB}"/>
              </a:ext>
            </a:extLst>
          </p:cNvPr>
          <p:cNvSpPr txBox="1"/>
          <p:nvPr userDrawn="1"/>
        </p:nvSpPr>
        <p:spPr>
          <a:xfrm>
            <a:off x="141668" y="717768"/>
            <a:ext cx="2260830" cy="2754600"/>
          </a:xfrm>
          <a:prstGeom prst="rect">
            <a:avLst/>
          </a:prstGeom>
          <a:noFill/>
        </p:spPr>
        <p:txBody>
          <a:bodyPr wrap="square" rtlCol="0">
            <a:spAutoFit/>
          </a:bodyPr>
          <a:lstStyle/>
          <a:p>
            <a:pPr marL="342900" indent="-342900" defTabSz="1005840">
              <a:spcAft>
                <a:spcPts val="600"/>
              </a:spcAft>
              <a:buFont typeface="+mj-lt"/>
              <a:buAutoNum type="arabicPeriod"/>
            </a:pPr>
            <a:r>
              <a:rPr lang="en-US" sz="1400" dirty="0">
                <a:solidFill>
                  <a:prstClr val="black"/>
                </a:solidFill>
                <a:latin typeface="Verdana" panose="020B0604030504040204" pitchFamily="34" charset="0"/>
                <a:ea typeface="Verdana" panose="020B0604030504040204" pitchFamily="34" charset="0"/>
              </a:rPr>
              <a:t>Research a plant or animal that is currently threatened</a:t>
            </a:r>
          </a:p>
          <a:p>
            <a:pPr marL="342900" indent="-342900" defTabSz="1005840">
              <a:spcAft>
                <a:spcPts val="600"/>
              </a:spcAft>
              <a:buFont typeface="+mj-lt"/>
              <a:buAutoNum type="arabicPeriod"/>
            </a:pPr>
            <a:r>
              <a:rPr lang="en-US" sz="1400" dirty="0">
                <a:solidFill>
                  <a:prstClr val="black"/>
                </a:solidFill>
                <a:latin typeface="Verdana" panose="020B0604030504040204" pitchFamily="34" charset="0"/>
                <a:ea typeface="Verdana" panose="020B0604030504040204" pitchFamily="34" charset="0"/>
              </a:rPr>
              <a:t>Write a short paper explaining how the disappearance of the organism you chose will affect the food web it belongs to. </a:t>
            </a:r>
          </a:p>
        </p:txBody>
      </p:sp>
      <p:sp>
        <p:nvSpPr>
          <p:cNvPr id="6" name="TextBox 5">
            <a:extLst>
              <a:ext uri="{FF2B5EF4-FFF2-40B4-BE49-F238E27FC236}">
                <a16:creationId xmlns:a16="http://schemas.microsoft.com/office/drawing/2014/main" id="{522241BF-BCF3-4C4A-A486-84CB90E09860}"/>
              </a:ext>
            </a:extLst>
          </p:cNvPr>
          <p:cNvSpPr txBox="1"/>
          <p:nvPr userDrawn="1"/>
        </p:nvSpPr>
        <p:spPr>
          <a:xfrm>
            <a:off x="2724539" y="1001486"/>
            <a:ext cx="6158413" cy="3447098"/>
          </a:xfrm>
          <a:custGeom>
            <a:avLst/>
            <a:gdLst>
              <a:gd name="connsiteX0" fmla="*/ 0 w 6158413"/>
              <a:gd name="connsiteY0" fmla="*/ 0 h 3447098"/>
              <a:gd name="connsiteX1" fmla="*/ 375103 w 6158413"/>
              <a:gd name="connsiteY1" fmla="*/ 0 h 3447098"/>
              <a:gd name="connsiteX2" fmla="*/ 811791 w 6158413"/>
              <a:gd name="connsiteY2" fmla="*/ 0 h 3447098"/>
              <a:gd name="connsiteX3" fmla="*/ 1494815 w 6158413"/>
              <a:gd name="connsiteY3" fmla="*/ 0 h 3447098"/>
              <a:gd name="connsiteX4" fmla="*/ 1931502 w 6158413"/>
              <a:gd name="connsiteY4" fmla="*/ 0 h 3447098"/>
              <a:gd name="connsiteX5" fmla="*/ 2368190 w 6158413"/>
              <a:gd name="connsiteY5" fmla="*/ 0 h 3447098"/>
              <a:gd name="connsiteX6" fmla="*/ 2804877 w 6158413"/>
              <a:gd name="connsiteY6" fmla="*/ 0 h 3447098"/>
              <a:gd name="connsiteX7" fmla="*/ 3303149 w 6158413"/>
              <a:gd name="connsiteY7" fmla="*/ 0 h 3447098"/>
              <a:gd name="connsiteX8" fmla="*/ 3678252 w 6158413"/>
              <a:gd name="connsiteY8" fmla="*/ 0 h 3447098"/>
              <a:gd name="connsiteX9" fmla="*/ 4114940 w 6158413"/>
              <a:gd name="connsiteY9" fmla="*/ 0 h 3447098"/>
              <a:gd name="connsiteX10" fmla="*/ 4613211 w 6158413"/>
              <a:gd name="connsiteY10" fmla="*/ 0 h 3447098"/>
              <a:gd name="connsiteX11" fmla="*/ 5234651 w 6158413"/>
              <a:gd name="connsiteY11" fmla="*/ 0 h 3447098"/>
              <a:gd name="connsiteX12" fmla="*/ 6158413 w 6158413"/>
              <a:gd name="connsiteY12" fmla="*/ 0 h 3447098"/>
              <a:gd name="connsiteX13" fmla="*/ 6158413 w 6158413"/>
              <a:gd name="connsiteY13" fmla="*/ 540045 h 3447098"/>
              <a:gd name="connsiteX14" fmla="*/ 6158413 w 6158413"/>
              <a:gd name="connsiteY14" fmla="*/ 1011149 h 3447098"/>
              <a:gd name="connsiteX15" fmla="*/ 6158413 w 6158413"/>
              <a:gd name="connsiteY15" fmla="*/ 1551194 h 3447098"/>
              <a:gd name="connsiteX16" fmla="*/ 6158413 w 6158413"/>
              <a:gd name="connsiteY16" fmla="*/ 2160181 h 3447098"/>
              <a:gd name="connsiteX17" fmla="*/ 6158413 w 6158413"/>
              <a:gd name="connsiteY17" fmla="*/ 2665756 h 3447098"/>
              <a:gd name="connsiteX18" fmla="*/ 6158413 w 6158413"/>
              <a:gd name="connsiteY18" fmla="*/ 3447098 h 3447098"/>
              <a:gd name="connsiteX19" fmla="*/ 5598557 w 6158413"/>
              <a:gd name="connsiteY19" fmla="*/ 3447098 h 3447098"/>
              <a:gd name="connsiteX20" fmla="*/ 5161870 w 6158413"/>
              <a:gd name="connsiteY20" fmla="*/ 3447098 h 3447098"/>
              <a:gd name="connsiteX21" fmla="*/ 4602014 w 6158413"/>
              <a:gd name="connsiteY21" fmla="*/ 3447098 h 3447098"/>
              <a:gd name="connsiteX22" fmla="*/ 3918990 w 6158413"/>
              <a:gd name="connsiteY22" fmla="*/ 3447098 h 3447098"/>
              <a:gd name="connsiteX23" fmla="*/ 3420718 w 6158413"/>
              <a:gd name="connsiteY23" fmla="*/ 3447098 h 3447098"/>
              <a:gd name="connsiteX24" fmla="*/ 2922447 w 6158413"/>
              <a:gd name="connsiteY24" fmla="*/ 3447098 h 3447098"/>
              <a:gd name="connsiteX25" fmla="*/ 2485759 w 6158413"/>
              <a:gd name="connsiteY25" fmla="*/ 3447098 h 3447098"/>
              <a:gd name="connsiteX26" fmla="*/ 2110656 w 6158413"/>
              <a:gd name="connsiteY26" fmla="*/ 3447098 h 3447098"/>
              <a:gd name="connsiteX27" fmla="*/ 1673969 w 6158413"/>
              <a:gd name="connsiteY27" fmla="*/ 3447098 h 3447098"/>
              <a:gd name="connsiteX28" fmla="*/ 1175697 w 6158413"/>
              <a:gd name="connsiteY28" fmla="*/ 3447098 h 3447098"/>
              <a:gd name="connsiteX29" fmla="*/ 554257 w 6158413"/>
              <a:gd name="connsiteY29" fmla="*/ 3447098 h 3447098"/>
              <a:gd name="connsiteX30" fmla="*/ 0 w 6158413"/>
              <a:gd name="connsiteY30" fmla="*/ 3447098 h 3447098"/>
              <a:gd name="connsiteX31" fmla="*/ 0 w 6158413"/>
              <a:gd name="connsiteY31" fmla="*/ 2872582 h 3447098"/>
              <a:gd name="connsiteX32" fmla="*/ 0 w 6158413"/>
              <a:gd name="connsiteY32" fmla="*/ 2367007 h 3447098"/>
              <a:gd name="connsiteX33" fmla="*/ 0 w 6158413"/>
              <a:gd name="connsiteY33" fmla="*/ 1895904 h 3447098"/>
              <a:gd name="connsiteX34" fmla="*/ 0 w 6158413"/>
              <a:gd name="connsiteY34" fmla="*/ 1355859 h 3447098"/>
              <a:gd name="connsiteX35" fmla="*/ 0 w 6158413"/>
              <a:gd name="connsiteY35" fmla="*/ 815813 h 3447098"/>
              <a:gd name="connsiteX36" fmla="*/ 0 w 6158413"/>
              <a:gd name="connsiteY36" fmla="*/ 0 h 3447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158413" h="3447098" extrusionOk="0">
                <a:moveTo>
                  <a:pt x="0" y="0"/>
                </a:moveTo>
                <a:cubicBezTo>
                  <a:pt x="110517" y="-37924"/>
                  <a:pt x="255472" y="30018"/>
                  <a:pt x="375103" y="0"/>
                </a:cubicBezTo>
                <a:cubicBezTo>
                  <a:pt x="494734" y="-30018"/>
                  <a:pt x="652906" y="49569"/>
                  <a:pt x="811791" y="0"/>
                </a:cubicBezTo>
                <a:cubicBezTo>
                  <a:pt x="970676" y="-49569"/>
                  <a:pt x="1172036" y="9837"/>
                  <a:pt x="1494815" y="0"/>
                </a:cubicBezTo>
                <a:cubicBezTo>
                  <a:pt x="1817594" y="-9837"/>
                  <a:pt x="1784470" y="47180"/>
                  <a:pt x="1931502" y="0"/>
                </a:cubicBezTo>
                <a:cubicBezTo>
                  <a:pt x="2078534" y="-47180"/>
                  <a:pt x="2252927" y="41746"/>
                  <a:pt x="2368190" y="0"/>
                </a:cubicBezTo>
                <a:cubicBezTo>
                  <a:pt x="2483453" y="-41746"/>
                  <a:pt x="2650885" y="30484"/>
                  <a:pt x="2804877" y="0"/>
                </a:cubicBezTo>
                <a:cubicBezTo>
                  <a:pt x="2958869" y="-30484"/>
                  <a:pt x="3133533" y="58728"/>
                  <a:pt x="3303149" y="0"/>
                </a:cubicBezTo>
                <a:cubicBezTo>
                  <a:pt x="3472765" y="-58728"/>
                  <a:pt x="3503335" y="28454"/>
                  <a:pt x="3678252" y="0"/>
                </a:cubicBezTo>
                <a:cubicBezTo>
                  <a:pt x="3853169" y="-28454"/>
                  <a:pt x="4005720" y="22917"/>
                  <a:pt x="4114940" y="0"/>
                </a:cubicBezTo>
                <a:cubicBezTo>
                  <a:pt x="4224160" y="-22917"/>
                  <a:pt x="4385807" y="17259"/>
                  <a:pt x="4613211" y="0"/>
                </a:cubicBezTo>
                <a:cubicBezTo>
                  <a:pt x="4840615" y="-17259"/>
                  <a:pt x="5086152" y="20125"/>
                  <a:pt x="5234651" y="0"/>
                </a:cubicBezTo>
                <a:cubicBezTo>
                  <a:pt x="5383150" y="-20125"/>
                  <a:pt x="5766622" y="29679"/>
                  <a:pt x="6158413" y="0"/>
                </a:cubicBezTo>
                <a:cubicBezTo>
                  <a:pt x="6176379" y="246506"/>
                  <a:pt x="6106807" y="404763"/>
                  <a:pt x="6158413" y="540045"/>
                </a:cubicBezTo>
                <a:cubicBezTo>
                  <a:pt x="6210019" y="675327"/>
                  <a:pt x="6140892" y="828791"/>
                  <a:pt x="6158413" y="1011149"/>
                </a:cubicBezTo>
                <a:cubicBezTo>
                  <a:pt x="6175934" y="1193507"/>
                  <a:pt x="6102849" y="1343294"/>
                  <a:pt x="6158413" y="1551194"/>
                </a:cubicBezTo>
                <a:cubicBezTo>
                  <a:pt x="6213977" y="1759095"/>
                  <a:pt x="6155933" y="1966751"/>
                  <a:pt x="6158413" y="2160181"/>
                </a:cubicBezTo>
                <a:cubicBezTo>
                  <a:pt x="6160893" y="2353611"/>
                  <a:pt x="6139841" y="2516660"/>
                  <a:pt x="6158413" y="2665756"/>
                </a:cubicBezTo>
                <a:cubicBezTo>
                  <a:pt x="6176985" y="2814853"/>
                  <a:pt x="6134208" y="3250711"/>
                  <a:pt x="6158413" y="3447098"/>
                </a:cubicBezTo>
                <a:cubicBezTo>
                  <a:pt x="5922714" y="3483263"/>
                  <a:pt x="5846895" y="3389602"/>
                  <a:pt x="5598557" y="3447098"/>
                </a:cubicBezTo>
                <a:cubicBezTo>
                  <a:pt x="5350219" y="3504594"/>
                  <a:pt x="5292210" y="3428799"/>
                  <a:pt x="5161870" y="3447098"/>
                </a:cubicBezTo>
                <a:cubicBezTo>
                  <a:pt x="5031530" y="3465397"/>
                  <a:pt x="4761389" y="3427731"/>
                  <a:pt x="4602014" y="3447098"/>
                </a:cubicBezTo>
                <a:cubicBezTo>
                  <a:pt x="4442639" y="3466465"/>
                  <a:pt x="4112603" y="3444438"/>
                  <a:pt x="3918990" y="3447098"/>
                </a:cubicBezTo>
                <a:cubicBezTo>
                  <a:pt x="3725377" y="3449758"/>
                  <a:pt x="3549850" y="3437359"/>
                  <a:pt x="3420718" y="3447098"/>
                </a:cubicBezTo>
                <a:cubicBezTo>
                  <a:pt x="3291586" y="3456837"/>
                  <a:pt x="3035261" y="3439784"/>
                  <a:pt x="2922447" y="3447098"/>
                </a:cubicBezTo>
                <a:cubicBezTo>
                  <a:pt x="2809633" y="3454412"/>
                  <a:pt x="2665177" y="3434637"/>
                  <a:pt x="2485759" y="3447098"/>
                </a:cubicBezTo>
                <a:cubicBezTo>
                  <a:pt x="2306341" y="3459559"/>
                  <a:pt x="2219098" y="3444065"/>
                  <a:pt x="2110656" y="3447098"/>
                </a:cubicBezTo>
                <a:cubicBezTo>
                  <a:pt x="2002214" y="3450131"/>
                  <a:pt x="1852511" y="3438574"/>
                  <a:pt x="1673969" y="3447098"/>
                </a:cubicBezTo>
                <a:cubicBezTo>
                  <a:pt x="1495427" y="3455622"/>
                  <a:pt x="1304209" y="3436277"/>
                  <a:pt x="1175697" y="3447098"/>
                </a:cubicBezTo>
                <a:cubicBezTo>
                  <a:pt x="1047185" y="3457919"/>
                  <a:pt x="697390" y="3414842"/>
                  <a:pt x="554257" y="3447098"/>
                </a:cubicBezTo>
                <a:cubicBezTo>
                  <a:pt x="411124" y="3479354"/>
                  <a:pt x="170097" y="3432271"/>
                  <a:pt x="0" y="3447098"/>
                </a:cubicBezTo>
                <a:cubicBezTo>
                  <a:pt x="-36203" y="3299109"/>
                  <a:pt x="59206" y="2999807"/>
                  <a:pt x="0" y="2872582"/>
                </a:cubicBezTo>
                <a:cubicBezTo>
                  <a:pt x="-59206" y="2745357"/>
                  <a:pt x="1463" y="2510845"/>
                  <a:pt x="0" y="2367007"/>
                </a:cubicBezTo>
                <a:cubicBezTo>
                  <a:pt x="-1463" y="2223169"/>
                  <a:pt x="41464" y="2022255"/>
                  <a:pt x="0" y="1895904"/>
                </a:cubicBezTo>
                <a:cubicBezTo>
                  <a:pt x="-41464" y="1769553"/>
                  <a:pt x="63049" y="1538440"/>
                  <a:pt x="0" y="1355859"/>
                </a:cubicBezTo>
                <a:cubicBezTo>
                  <a:pt x="-63049" y="1173278"/>
                  <a:pt x="27207" y="940969"/>
                  <a:pt x="0" y="815813"/>
                </a:cubicBezTo>
                <a:cubicBezTo>
                  <a:pt x="-27207" y="690657"/>
                  <a:pt x="89283" y="222679"/>
                  <a:pt x="0" y="0"/>
                </a:cubicBezTo>
                <a:close/>
              </a:path>
            </a:pathLst>
          </a:custGeom>
          <a:noFill/>
          <a:ln w="28575">
            <a:solidFill>
              <a:srgbClr val="00B050"/>
            </a:solidFill>
            <a:extLst>
              <a:ext uri="{C807C97D-BFC1-408E-A445-0C87EB9F89A2}">
                <ask:lineSketchStyleProps xmlns:ask="http://schemas.microsoft.com/office/drawing/2018/sketchyshapes" sd="2052783886">
                  <a:prstGeom prst="rect">
                    <a:avLst/>
                  </a:prstGeom>
                  <ask:type>
                    <ask:lineSketchScribble/>
                  </ask:type>
                </ask:lineSketchStyleProps>
              </a:ext>
            </a:extLst>
          </a:ln>
        </p:spPr>
        <p:txBody>
          <a:bodyPr wrap="square" rtlCol="0">
            <a:spAutoFit/>
          </a:bodyPr>
          <a:lstStyle/>
          <a:p>
            <a:pPr marL="0" algn="l" defTabSz="457200" rtl="0" eaLnBrk="1" latinLnBrk="0" hangingPunct="1"/>
            <a:r>
              <a:rPr lang="en-US" sz="1800" kern="1200" dirty="0">
                <a:solidFill>
                  <a:schemeClr val="bg1">
                    <a:lumMod val="65000"/>
                  </a:schemeClr>
                </a:solidFill>
                <a:latin typeface="Verdana" panose="020B0604030504040204" pitchFamily="34" charset="0"/>
                <a:ea typeface="Verdana" panose="020B0604030504040204" pitchFamily="34" charset="0"/>
                <a:cs typeface="+mn-cs"/>
              </a:rPr>
              <a:t>Insert a link or a picture of your research here.</a:t>
            </a:r>
          </a:p>
          <a:p>
            <a:pPr marL="0" algn="l" defTabSz="457200" rtl="0" eaLnBrk="1" latinLnBrk="0" hangingPunct="1"/>
            <a:endParaRPr lang="en-US" sz="1800" kern="1200" dirty="0">
              <a:solidFill>
                <a:schemeClr val="bg1">
                  <a:lumMod val="65000"/>
                </a:schemeClr>
              </a:solidFill>
              <a:latin typeface="Verdana" panose="020B0604030504040204" pitchFamily="34" charset="0"/>
              <a:ea typeface="Verdana" panose="020B0604030504040204" pitchFamily="34" charset="0"/>
              <a:cs typeface="+mn-cs"/>
            </a:endParaRPr>
          </a:p>
          <a:p>
            <a:pPr lvl="0" defTabSz="914400"/>
            <a:r>
              <a:rPr lang="en-US" sz="1400" kern="1200" dirty="0">
                <a:solidFill>
                  <a:schemeClr val="bg1">
                    <a:lumMod val="65000"/>
                  </a:schemeClr>
                </a:solidFill>
                <a:latin typeface="Verdana" panose="020B0604030504040204" pitchFamily="34" charset="0"/>
                <a:ea typeface="Verdana" panose="020B0604030504040204" pitchFamily="34" charset="0"/>
                <a:cs typeface="+mn-cs"/>
              </a:rPr>
              <a:t>There are several ways to get images into these pages.</a:t>
            </a:r>
          </a:p>
          <a:p>
            <a:pPr lvl="0" defTabSz="914400"/>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228600" lvl="0" indent="-228600" defTabSz="914400">
              <a:buFont typeface="+mj-lt"/>
              <a:buAutoNum type="arabicPeriod"/>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Draw on your own paper. Take a picture and upload that picture to this device, OR,</a:t>
            </a:r>
            <a:br>
              <a:rPr lang="en-US" sz="1400" kern="1200" dirty="0">
                <a:solidFill>
                  <a:schemeClr val="bg1">
                    <a:lumMod val="65000"/>
                  </a:schemeClr>
                </a:solidFill>
                <a:latin typeface="Verdana" panose="020B0604030504040204" pitchFamily="34" charset="0"/>
                <a:ea typeface="Verdana" panose="020B0604030504040204" pitchFamily="34" charset="0"/>
                <a:cs typeface="+mn-cs"/>
              </a:rPr>
            </a:br>
            <a:r>
              <a:rPr lang="en-US" sz="1400" kern="1200" dirty="0">
                <a:solidFill>
                  <a:schemeClr val="bg1">
                    <a:lumMod val="65000"/>
                  </a:schemeClr>
                </a:solidFill>
                <a:latin typeface="Verdana" panose="020B0604030504040204" pitchFamily="34" charset="0"/>
                <a:ea typeface="Verdana" panose="020B0604030504040204" pitchFamily="34" charset="0"/>
                <a:cs typeface="+mn-cs"/>
              </a:rPr>
              <a:t>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Once your picture is saved, go to the “Insert” menu in the upper left corner and choose “Pictures.”  </a:t>
            </a:r>
          </a:p>
          <a:p>
            <a:pPr marL="0" lvl="0" indent="0" defTabSz="914400">
              <a:buFont typeface="+mj-lt"/>
              <a:buNone/>
            </a:pPr>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228600" lvl="0" indent="-228600" defTabSz="914400">
              <a:buFont typeface="+mj-lt"/>
              <a:buAutoNum type="arabicPeriod" startAt="2"/>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Type your research on a Google Doc and link your document here.</a:t>
            </a:r>
          </a:p>
          <a:p>
            <a:pPr marL="0" lvl="0" indent="0" defTabSz="914400">
              <a:buFont typeface="+mj-lt"/>
              <a:buNone/>
            </a:pPr>
            <a:endParaRPr lang="en-US" sz="1400" kern="1200" dirty="0">
              <a:solidFill>
                <a:schemeClr val="bg1">
                  <a:lumMod val="65000"/>
                </a:schemeClr>
              </a:solidFill>
              <a:latin typeface="Verdana" panose="020B0604030504040204" pitchFamily="34" charset="0"/>
              <a:ea typeface="Verdana" panose="020B0604030504040204" pitchFamily="34" charset="0"/>
              <a:cs typeface="+mn-cs"/>
            </a:endParaRPr>
          </a:p>
          <a:p>
            <a:pPr marL="0" lvl="0" indent="0" defTabSz="914400">
              <a:buFont typeface="+mj-lt"/>
              <a:buNone/>
            </a:pPr>
            <a:r>
              <a:rPr lang="en-US" sz="1400" kern="1200" dirty="0">
                <a:solidFill>
                  <a:schemeClr val="bg1">
                    <a:lumMod val="65000"/>
                  </a:schemeClr>
                </a:solidFill>
                <a:latin typeface="Verdana" panose="020B0604030504040204" pitchFamily="34" charset="0"/>
                <a:ea typeface="Verdana" panose="020B0604030504040204" pitchFamily="34" charset="0"/>
                <a:cs typeface="+mn-cs"/>
              </a:rPr>
              <a:t>Select “This Device” and browse to the folder where you saved the picture. Click on the file name and click “Insert.”</a:t>
            </a:r>
          </a:p>
        </p:txBody>
      </p:sp>
    </p:spTree>
    <p:extLst>
      <p:ext uri="{BB962C8B-B14F-4D97-AF65-F5344CB8AC3E}">
        <p14:creationId xmlns:p14="http://schemas.microsoft.com/office/powerpoint/2010/main" val="31325061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ram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09964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debar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49168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Copyright">
    <p:spTree>
      <p:nvGrpSpPr>
        <p:cNvPr id="1" name=""/>
        <p:cNvGrpSpPr/>
        <p:nvPr/>
      </p:nvGrpSpPr>
      <p:grpSpPr>
        <a:xfrm>
          <a:off x="0" y="0"/>
          <a:ext cx="0" cy="0"/>
          <a:chOff x="0" y="0"/>
          <a:chExt cx="0" cy="0"/>
        </a:xfrm>
      </p:grpSpPr>
      <p:pic>
        <p:nvPicPr>
          <p:cNvPr id="2" name="Graphic 1" descr="Checkmark">
            <a:extLst>
              <a:ext uri="{FF2B5EF4-FFF2-40B4-BE49-F238E27FC236}">
                <a16:creationId xmlns:a16="http://schemas.microsoft.com/office/drawing/2014/main" id="{4A08B33F-C79B-46FD-B7EA-3E04054851A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09597" y="5868460"/>
            <a:ext cx="252847" cy="252847"/>
          </a:xfrm>
          <a:prstGeom prst="rect">
            <a:avLst/>
          </a:prstGeom>
        </p:spPr>
      </p:pic>
    </p:spTree>
    <p:extLst>
      <p:ext uri="{BB962C8B-B14F-4D97-AF65-F5344CB8AC3E}">
        <p14:creationId xmlns:p14="http://schemas.microsoft.com/office/powerpoint/2010/main" val="1940905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tiff"/><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1.xml"/><Relationship Id="rId9" Type="http://schemas.openxmlformats.org/officeDocument/2006/relationships/image" Target="../media/image5.tif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2.xml"/><Relationship Id="rId1" Type="http://schemas.openxmlformats.org/officeDocument/2006/relationships/slideLayout" Target="../slideLayouts/slideLayout4.xml"/><Relationship Id="rId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5.xml"/><Relationship Id="rId1" Type="http://schemas.openxmlformats.org/officeDocument/2006/relationships/slideLayout" Target="../slideLayouts/slideLayout11.xml"/><Relationship Id="rId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7.xml"/><Relationship Id="rId1" Type="http://schemas.openxmlformats.org/officeDocument/2006/relationships/slideLayout" Target="../slideLayouts/slideLayout15.xml"/><Relationship Id="rId4" Type="http://schemas.openxmlformats.org/officeDocument/2006/relationships/image" Target="../media/image9.png"/></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9.png"/><Relationship Id="rId4" Type="http://schemas.openxmlformats.org/officeDocument/2006/relationships/image" Target="../media/image8.png"/></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9.png"/><Relationship Id="rId4" Type="http://schemas.openxmlformats.org/officeDocument/2006/relationships/image" Target="../media/image8.png"/></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2.xml"/><Relationship Id="rId7" Type="http://schemas.openxmlformats.org/officeDocument/2006/relationships/image" Target="../media/image8.pn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10.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11.xml"/><Relationship Id="rId1" Type="http://schemas.openxmlformats.org/officeDocument/2006/relationships/slideLayout" Target="../slideLayouts/slideLayout25.xml"/><Relationship Id="rId4" Type="http://schemas.openxmlformats.org/officeDocument/2006/relationships/image" Target="../media/image9.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12.xml"/><Relationship Id="rId1" Type="http://schemas.openxmlformats.org/officeDocument/2006/relationships/slideLayout" Target="../slideLayouts/slideLayout26.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13.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room filled with furniture and a fireplace&#10;&#10;Description automatically generated">
            <a:extLst>
              <a:ext uri="{FF2B5EF4-FFF2-40B4-BE49-F238E27FC236}">
                <a16:creationId xmlns:a16="http://schemas.microsoft.com/office/drawing/2014/main" id="{D2718702-8A47-4DC7-9648-6AD17C6341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5" name="TextBox 4">
            <a:extLst>
              <a:ext uri="{FF2B5EF4-FFF2-40B4-BE49-F238E27FC236}">
                <a16:creationId xmlns:a16="http://schemas.microsoft.com/office/drawing/2014/main" id="{6EB7CA42-A6FB-4341-98A9-6DD5C75B4858}"/>
              </a:ext>
            </a:extLst>
          </p:cNvPr>
          <p:cNvSpPr txBox="1"/>
          <p:nvPr userDrawn="1"/>
        </p:nvSpPr>
        <p:spPr>
          <a:xfrm>
            <a:off x="6941127" y="4934877"/>
            <a:ext cx="2016757" cy="215444"/>
          </a:xfrm>
          <a:prstGeom prst="rect">
            <a:avLst/>
          </a:prstGeom>
          <a:noFill/>
        </p:spPr>
        <p:txBody>
          <a:bodyPr wrap="square" rtlCol="0">
            <a:spAutoFit/>
          </a:bodyPr>
          <a:lstStyle/>
          <a:p>
            <a:pPr algn="ctr"/>
            <a:r>
              <a:rPr lang="en-US" sz="800" dirty="0">
                <a:solidFill>
                  <a:schemeClr val="bg1">
                    <a:lumMod val="50000"/>
                  </a:schemeClr>
                </a:solidFill>
                <a:latin typeface="Verdana" panose="020B0604030504040204" pitchFamily="34" charset="0"/>
                <a:ea typeface="Verdana" panose="020B0604030504040204" pitchFamily="34" charset="0"/>
              </a:rPr>
              <a:t>Version 1/22 © Kesler Science, LLC</a:t>
            </a:r>
          </a:p>
        </p:txBody>
      </p:sp>
      <p:pic>
        <p:nvPicPr>
          <p:cNvPr id="9" name="Picture 8" descr="A close up of a logo&#10;&#10;Description automatically generated">
            <a:extLst>
              <a:ext uri="{FF2B5EF4-FFF2-40B4-BE49-F238E27FC236}">
                <a16:creationId xmlns:a16="http://schemas.microsoft.com/office/drawing/2014/main" id="{6A84E8F0-A6AE-4936-8DD2-02D55E8D4DE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730117" y="416510"/>
            <a:ext cx="1383912" cy="597460"/>
          </a:xfrm>
          <a:prstGeom prst="rect">
            <a:avLst/>
          </a:prstGeom>
        </p:spPr>
      </p:pic>
      <p:pic>
        <p:nvPicPr>
          <p:cNvPr id="12" name="Picture 11" descr="A fish swimming under water&#10;&#10;Description automatically generated">
            <a:extLst>
              <a:ext uri="{FF2B5EF4-FFF2-40B4-BE49-F238E27FC236}">
                <a16:creationId xmlns:a16="http://schemas.microsoft.com/office/drawing/2014/main" id="{6A43CACC-2298-4277-9739-5266121ADC94}"/>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176430" y="1663643"/>
            <a:ext cx="554589" cy="398763"/>
          </a:xfrm>
          <a:prstGeom prst="rect">
            <a:avLst/>
          </a:prstGeom>
        </p:spPr>
      </p:pic>
      <p:pic>
        <p:nvPicPr>
          <p:cNvPr id="13" name="Picture 12" descr="A fish swimming under water&#10;&#10;Description automatically generated">
            <a:extLst>
              <a:ext uri="{FF2B5EF4-FFF2-40B4-BE49-F238E27FC236}">
                <a16:creationId xmlns:a16="http://schemas.microsoft.com/office/drawing/2014/main" id="{1B474B8C-E82A-4A58-BFFC-E60B614194A0}"/>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rot="21427811">
            <a:off x="956313" y="1910709"/>
            <a:ext cx="615280" cy="442312"/>
          </a:xfrm>
          <a:prstGeom prst="rect">
            <a:avLst/>
          </a:prstGeom>
        </p:spPr>
      </p:pic>
      <p:pic>
        <p:nvPicPr>
          <p:cNvPr id="14" name="Picture 13" descr="A fish swimming under water&#10;&#10;Description automatically generated">
            <a:extLst>
              <a:ext uri="{FF2B5EF4-FFF2-40B4-BE49-F238E27FC236}">
                <a16:creationId xmlns:a16="http://schemas.microsoft.com/office/drawing/2014/main" id="{3F688989-A380-45AE-B6F4-32A969CE216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rot="21337326">
            <a:off x="507773" y="2751257"/>
            <a:ext cx="858841" cy="603957"/>
          </a:xfrm>
          <a:prstGeom prst="rect">
            <a:avLst/>
          </a:prstGeom>
        </p:spPr>
      </p:pic>
      <p:pic>
        <p:nvPicPr>
          <p:cNvPr id="15" name="Picture 14" descr="A fish swimming under water&#10;&#10;Description automatically generated">
            <a:extLst>
              <a:ext uri="{FF2B5EF4-FFF2-40B4-BE49-F238E27FC236}">
                <a16:creationId xmlns:a16="http://schemas.microsoft.com/office/drawing/2014/main" id="{26EED355-3AD3-45D2-8EDC-ADCE77F81A4D}"/>
              </a:ext>
            </a:extLst>
          </p:cNvPr>
          <p:cNvPicPr>
            <a:picLocks/>
          </p:cNvPicPr>
          <p:nvPr userDrawn="1"/>
        </p:nvPicPr>
        <p:blipFill>
          <a:blip r:embed="rId7">
            <a:extLst>
              <a:ext uri="{28A0092B-C50C-407E-A947-70E740481C1C}">
                <a14:useLocalDpi xmlns:a14="http://schemas.microsoft.com/office/drawing/2010/main" val="0"/>
              </a:ext>
            </a:extLst>
          </a:blip>
          <a:stretch>
            <a:fillRect/>
          </a:stretch>
        </p:blipFill>
        <p:spPr>
          <a:xfrm rot="21427811">
            <a:off x="1684409" y="1902825"/>
            <a:ext cx="612648" cy="442312"/>
          </a:xfrm>
          <a:prstGeom prst="rect">
            <a:avLst/>
          </a:prstGeom>
        </p:spPr>
      </p:pic>
      <p:pic>
        <p:nvPicPr>
          <p:cNvPr id="17" name="Picture 16" descr="A fish swimming under water&#10;&#10;Description automatically generated">
            <a:extLst>
              <a:ext uri="{FF2B5EF4-FFF2-40B4-BE49-F238E27FC236}">
                <a16:creationId xmlns:a16="http://schemas.microsoft.com/office/drawing/2014/main" id="{202D54F0-1079-444D-8C55-EDE6B5260636}"/>
              </a:ext>
            </a:extLst>
          </p:cNvPr>
          <p:cNvPicPr>
            <a:picLocks/>
          </p:cNvPicPr>
          <p:nvPr userDrawn="1"/>
        </p:nvPicPr>
        <p:blipFill>
          <a:blip r:embed="rId7">
            <a:extLst>
              <a:ext uri="{28A0092B-C50C-407E-A947-70E740481C1C}">
                <a14:useLocalDpi xmlns:a14="http://schemas.microsoft.com/office/drawing/2010/main" val="0"/>
              </a:ext>
            </a:extLst>
          </a:blip>
          <a:stretch>
            <a:fillRect/>
          </a:stretch>
        </p:blipFill>
        <p:spPr>
          <a:xfrm rot="199720">
            <a:off x="4634244" y="1902825"/>
            <a:ext cx="612648" cy="442312"/>
          </a:xfrm>
          <a:prstGeom prst="rect">
            <a:avLst/>
          </a:prstGeom>
        </p:spPr>
      </p:pic>
      <p:pic>
        <p:nvPicPr>
          <p:cNvPr id="19" name="Picture 18" descr="A fish swimming under water&#10;&#10;Description automatically generated">
            <a:extLst>
              <a:ext uri="{FF2B5EF4-FFF2-40B4-BE49-F238E27FC236}">
                <a16:creationId xmlns:a16="http://schemas.microsoft.com/office/drawing/2014/main" id="{8EA653E6-679E-4AD0-8815-B497C4B40F14}"/>
              </a:ext>
            </a:extLst>
          </p:cNvPr>
          <p:cNvPicPr>
            <a:picLocks/>
          </p:cNvPicPr>
          <p:nvPr userDrawn="1"/>
        </p:nvPicPr>
        <p:blipFill>
          <a:blip r:embed="rId7">
            <a:extLst>
              <a:ext uri="{28A0092B-C50C-407E-A947-70E740481C1C}">
                <a14:useLocalDpi xmlns:a14="http://schemas.microsoft.com/office/drawing/2010/main" val="0"/>
              </a:ext>
            </a:extLst>
          </a:blip>
          <a:stretch>
            <a:fillRect/>
          </a:stretch>
        </p:blipFill>
        <p:spPr>
          <a:xfrm rot="180000">
            <a:off x="5365883" y="1902686"/>
            <a:ext cx="612648" cy="448056"/>
          </a:xfrm>
          <a:prstGeom prst="rect">
            <a:avLst/>
          </a:prstGeom>
        </p:spPr>
      </p:pic>
      <p:pic>
        <p:nvPicPr>
          <p:cNvPr id="21" name="Picture 20" descr="A fish swimming under water&#10;&#10;Description automatically generated">
            <a:extLst>
              <a:ext uri="{FF2B5EF4-FFF2-40B4-BE49-F238E27FC236}">
                <a16:creationId xmlns:a16="http://schemas.microsoft.com/office/drawing/2014/main" id="{2F67BE0F-EB38-4767-8C3D-79B2F1070AE1}"/>
              </a:ext>
            </a:extLst>
          </p:cNvPr>
          <p:cNvPicPr>
            <a:picLocks/>
          </p:cNvPicPr>
          <p:nvPr userDrawn="1"/>
        </p:nvPicPr>
        <p:blipFill>
          <a:blip r:embed="rId7">
            <a:extLst>
              <a:ext uri="{28A0092B-C50C-407E-A947-70E740481C1C}">
                <a14:useLocalDpi xmlns:a14="http://schemas.microsoft.com/office/drawing/2010/main" val="0"/>
              </a:ext>
            </a:extLst>
          </a:blip>
          <a:stretch>
            <a:fillRect/>
          </a:stretch>
        </p:blipFill>
        <p:spPr>
          <a:xfrm rot="21360000">
            <a:off x="1497359" y="2754153"/>
            <a:ext cx="841248" cy="599083"/>
          </a:xfrm>
          <a:prstGeom prst="rect">
            <a:avLst/>
          </a:prstGeom>
        </p:spPr>
      </p:pic>
      <p:pic>
        <p:nvPicPr>
          <p:cNvPr id="24" name="Picture 23" descr="A fish swimming under water&#10;&#10;Description automatically generated">
            <a:extLst>
              <a:ext uri="{FF2B5EF4-FFF2-40B4-BE49-F238E27FC236}">
                <a16:creationId xmlns:a16="http://schemas.microsoft.com/office/drawing/2014/main" id="{E86E766D-6692-4541-A16D-68B39C25A060}"/>
              </a:ext>
            </a:extLst>
          </p:cNvPr>
          <p:cNvPicPr>
            <a:picLocks/>
          </p:cNvPicPr>
          <p:nvPr userDrawn="1"/>
        </p:nvPicPr>
        <p:blipFill>
          <a:blip r:embed="rId7">
            <a:extLst>
              <a:ext uri="{28A0092B-C50C-407E-A947-70E740481C1C}">
                <a14:useLocalDpi xmlns:a14="http://schemas.microsoft.com/office/drawing/2010/main" val="0"/>
              </a:ext>
            </a:extLst>
          </a:blip>
          <a:stretch>
            <a:fillRect/>
          </a:stretch>
        </p:blipFill>
        <p:spPr>
          <a:xfrm rot="272916">
            <a:off x="4655122" y="2742037"/>
            <a:ext cx="832104" cy="599083"/>
          </a:xfrm>
          <a:prstGeom prst="rect">
            <a:avLst/>
          </a:prstGeom>
        </p:spPr>
      </p:pic>
      <p:pic>
        <p:nvPicPr>
          <p:cNvPr id="25" name="Picture 24" descr="A fish swimming under water&#10;&#10;Description automatically generated">
            <a:extLst>
              <a:ext uri="{FF2B5EF4-FFF2-40B4-BE49-F238E27FC236}">
                <a16:creationId xmlns:a16="http://schemas.microsoft.com/office/drawing/2014/main" id="{B54B27E2-7F4F-41A7-9727-B995B9536899}"/>
              </a:ext>
            </a:extLst>
          </p:cNvPr>
          <p:cNvPicPr>
            <a:picLocks/>
          </p:cNvPicPr>
          <p:nvPr userDrawn="1"/>
        </p:nvPicPr>
        <p:blipFill>
          <a:blip r:embed="rId7">
            <a:extLst>
              <a:ext uri="{28A0092B-C50C-407E-A947-70E740481C1C}">
                <a14:useLocalDpi xmlns:a14="http://schemas.microsoft.com/office/drawing/2010/main" val="0"/>
              </a:ext>
            </a:extLst>
          </a:blip>
          <a:stretch>
            <a:fillRect/>
          </a:stretch>
        </p:blipFill>
        <p:spPr>
          <a:xfrm rot="272916">
            <a:off x="5632570" y="2738229"/>
            <a:ext cx="850392" cy="612648"/>
          </a:xfrm>
          <a:prstGeom prst="rect">
            <a:avLst/>
          </a:prstGeom>
        </p:spPr>
      </p:pic>
      <p:pic>
        <p:nvPicPr>
          <p:cNvPr id="2" name="Picture 1">
            <a:extLst>
              <a:ext uri="{FF2B5EF4-FFF2-40B4-BE49-F238E27FC236}">
                <a16:creationId xmlns:a16="http://schemas.microsoft.com/office/drawing/2014/main" id="{543F1ADD-B287-E745-8A38-C84625D93185}"/>
              </a:ext>
            </a:extLst>
          </p:cNvPr>
          <p:cNvPicPr>
            <a:picLocks noChangeAspect="1"/>
          </p:cNvPicPr>
          <p:nvPr userDrawn="1"/>
        </p:nvPicPr>
        <p:blipFill>
          <a:blip r:embed="rId8"/>
          <a:stretch>
            <a:fillRect/>
          </a:stretch>
        </p:blipFill>
        <p:spPr>
          <a:xfrm>
            <a:off x="2620268" y="833394"/>
            <a:ext cx="1666912" cy="597460"/>
          </a:xfrm>
          <a:prstGeom prst="rect">
            <a:avLst/>
          </a:prstGeom>
        </p:spPr>
      </p:pic>
      <p:pic>
        <p:nvPicPr>
          <p:cNvPr id="4" name="Picture 3">
            <a:extLst>
              <a:ext uri="{FF2B5EF4-FFF2-40B4-BE49-F238E27FC236}">
                <a16:creationId xmlns:a16="http://schemas.microsoft.com/office/drawing/2014/main" id="{6130222A-E823-FF49-8D05-C2DBD44AFF4C}"/>
              </a:ext>
            </a:extLst>
          </p:cNvPr>
          <p:cNvPicPr>
            <a:picLocks noChangeAspect="1"/>
          </p:cNvPicPr>
          <p:nvPr userDrawn="1"/>
        </p:nvPicPr>
        <p:blipFill>
          <a:blip r:embed="rId9"/>
          <a:stretch>
            <a:fillRect/>
          </a:stretch>
        </p:blipFill>
        <p:spPr>
          <a:xfrm>
            <a:off x="7032349" y="184483"/>
            <a:ext cx="2284771" cy="4750394"/>
          </a:xfrm>
          <a:prstGeom prst="rect">
            <a:avLst/>
          </a:prstGeom>
        </p:spPr>
      </p:pic>
    </p:spTree>
    <p:extLst>
      <p:ext uri="{BB962C8B-B14F-4D97-AF65-F5344CB8AC3E}">
        <p14:creationId xmlns:p14="http://schemas.microsoft.com/office/powerpoint/2010/main" val="2001159195"/>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 picture containing drawing&#10;&#10;Description automatically generated">
            <a:extLst>
              <a:ext uri="{FF2B5EF4-FFF2-40B4-BE49-F238E27FC236}">
                <a16:creationId xmlns:a16="http://schemas.microsoft.com/office/drawing/2014/main" id="{922C9455-BC2E-1646-AD33-B6C0A39920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09838" y="0"/>
            <a:ext cx="6719481" cy="5143500"/>
          </a:xfrm>
          <a:prstGeom prst="rect">
            <a:avLst/>
          </a:prstGeom>
        </p:spPr>
      </p:pic>
      <p:sp>
        <p:nvSpPr>
          <p:cNvPr id="4" name="Rectangle 3">
            <a:extLst>
              <a:ext uri="{FF2B5EF4-FFF2-40B4-BE49-F238E27FC236}">
                <a16:creationId xmlns:a16="http://schemas.microsoft.com/office/drawing/2014/main" id="{0EE3D498-F6C5-4796-AFFD-7D34FA423D8C}"/>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5" name="Picture 4">
            <a:extLst>
              <a:ext uri="{FF2B5EF4-FFF2-40B4-BE49-F238E27FC236}">
                <a16:creationId xmlns:a16="http://schemas.microsoft.com/office/drawing/2014/main" id="{FEADB8F4-B998-4B6B-9E89-0A8C5D5385B3}"/>
              </a:ext>
            </a:extLst>
          </p:cNvPr>
          <p:cNvPicPr>
            <a:picLocks noChangeAspect="1"/>
          </p:cNvPicPr>
          <p:nvPr userDrawn="1"/>
        </p:nvPicPr>
        <p:blipFill>
          <a:blip r:embed="rId4"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sp>
        <p:nvSpPr>
          <p:cNvPr id="6" name="TextBox 5">
            <a:extLst>
              <a:ext uri="{FF2B5EF4-FFF2-40B4-BE49-F238E27FC236}">
                <a16:creationId xmlns:a16="http://schemas.microsoft.com/office/drawing/2014/main" id="{1694AEAB-11A7-4F94-AC0A-223874AF44D3}"/>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grpSp>
        <p:nvGrpSpPr>
          <p:cNvPr id="12" name="Group 11">
            <a:extLst>
              <a:ext uri="{FF2B5EF4-FFF2-40B4-BE49-F238E27FC236}">
                <a16:creationId xmlns:a16="http://schemas.microsoft.com/office/drawing/2014/main" id="{3E09B5E1-4D47-47C4-A16F-A94FAD8675C1}"/>
              </a:ext>
            </a:extLst>
          </p:cNvPr>
          <p:cNvGrpSpPr/>
          <p:nvPr userDrawn="1"/>
        </p:nvGrpSpPr>
        <p:grpSpPr>
          <a:xfrm>
            <a:off x="7781544" y="3785616"/>
            <a:ext cx="1207008" cy="1207008"/>
            <a:chOff x="11408" y="24791"/>
            <a:chExt cx="1212211" cy="1212211"/>
          </a:xfrm>
        </p:grpSpPr>
        <p:sp>
          <p:nvSpPr>
            <p:cNvPr id="13" name="Star: 32 Points 12">
              <a:extLst>
                <a:ext uri="{FF2B5EF4-FFF2-40B4-BE49-F238E27FC236}">
                  <a16:creationId xmlns:a16="http://schemas.microsoft.com/office/drawing/2014/main" id="{A86F7415-A609-4B27-BBBD-731287DDF2E6}"/>
                </a:ext>
              </a:extLst>
            </p:cNvPr>
            <p:cNvSpPr/>
            <p:nvPr userDrawn="1"/>
          </p:nvSpPr>
          <p:spPr>
            <a:xfrm>
              <a:off x="11408" y="24791"/>
              <a:ext cx="1212211" cy="1212211"/>
            </a:xfrm>
            <a:prstGeom prst="star32">
              <a:avLst>
                <a:gd name="adj" fmla="val 44591"/>
              </a:avLst>
            </a:prstGeom>
            <a:solidFill>
              <a:srgbClr val="00B05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Star: 32 Points 13">
              <a:extLst>
                <a:ext uri="{FF2B5EF4-FFF2-40B4-BE49-F238E27FC236}">
                  <a16:creationId xmlns:a16="http://schemas.microsoft.com/office/drawing/2014/main" id="{079FAFB3-C30B-4241-BF2D-45B26BE7ED1F}"/>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B327E5EF-8438-4B9A-BE8A-6B0D79A5D097}"/>
              </a:ext>
            </a:extLst>
          </p:cNvPr>
          <p:cNvSpPr txBox="1"/>
          <p:nvPr userDrawn="1"/>
        </p:nvSpPr>
        <p:spPr>
          <a:xfrm>
            <a:off x="7643932" y="4157022"/>
            <a:ext cx="1485387" cy="461665"/>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rPr>
              <a:t>INPUT STATION</a:t>
            </a:r>
          </a:p>
        </p:txBody>
      </p:sp>
      <p:sp>
        <p:nvSpPr>
          <p:cNvPr id="11" name="TextBox 10">
            <a:extLst>
              <a:ext uri="{FF2B5EF4-FFF2-40B4-BE49-F238E27FC236}">
                <a16:creationId xmlns:a16="http://schemas.microsoft.com/office/drawing/2014/main" id="{950530EE-AD58-464D-B06D-D71E23E58DB5}"/>
              </a:ext>
            </a:extLst>
          </p:cNvPr>
          <p:cNvSpPr txBox="1"/>
          <p:nvPr userDrawn="1"/>
        </p:nvSpPr>
        <p:spPr>
          <a:xfrm>
            <a:off x="2540445" y="43658"/>
            <a:ext cx="1812443"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Watch It! </a:t>
            </a:r>
          </a:p>
        </p:txBody>
      </p:sp>
      <p:sp>
        <p:nvSpPr>
          <p:cNvPr id="17" name="Rectangle 16">
            <a:extLst>
              <a:ext uri="{FF2B5EF4-FFF2-40B4-BE49-F238E27FC236}">
                <a16:creationId xmlns:a16="http://schemas.microsoft.com/office/drawing/2014/main" id="{99F1D702-A703-0B43-99D3-C269E2A97440}"/>
              </a:ext>
            </a:extLst>
          </p:cNvPr>
          <p:cNvSpPr/>
          <p:nvPr userDrawn="1"/>
        </p:nvSpPr>
        <p:spPr>
          <a:xfrm>
            <a:off x="0" y="1"/>
            <a:ext cx="2438055" cy="5143500"/>
          </a:xfrm>
          <a:prstGeom prst="rect">
            <a:avLst/>
          </a:prstGeom>
          <a:solidFill>
            <a:schemeClr val="accent6">
              <a:lumMod val="40000"/>
              <a:lumOff val="60000"/>
              <a:alpha val="2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3242433"/>
      </p:ext>
    </p:extLst>
  </p:cSld>
  <p:clrMap bg1="lt1" tx1="dk1" bg2="lt2" tx2="dk2" accent1="accent1" accent2="accent2" accent3="accent3" accent4="accent4" accent5="accent5" accent6="accent6" hlink="hlink" folHlink="folHlink"/>
  <p:sldLayoutIdLst>
    <p:sldLayoutId id="2147483701"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descr="A picture containing drawing&#10;&#10;Description automatically generated">
            <a:extLst>
              <a:ext uri="{FF2B5EF4-FFF2-40B4-BE49-F238E27FC236}">
                <a16:creationId xmlns:a16="http://schemas.microsoft.com/office/drawing/2014/main" id="{2B627E45-26DE-2549-847D-D8A475ECCE6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09838" y="0"/>
            <a:ext cx="6719481" cy="5143500"/>
          </a:xfrm>
          <a:prstGeom prst="rect">
            <a:avLst/>
          </a:prstGeom>
        </p:spPr>
      </p:pic>
      <p:sp>
        <p:nvSpPr>
          <p:cNvPr id="17" name="Rectangle 16">
            <a:extLst>
              <a:ext uri="{FF2B5EF4-FFF2-40B4-BE49-F238E27FC236}">
                <a16:creationId xmlns:a16="http://schemas.microsoft.com/office/drawing/2014/main" id="{BAA99783-65AF-D444-82C4-FFFD3D9822A6}"/>
              </a:ext>
            </a:extLst>
          </p:cNvPr>
          <p:cNvSpPr/>
          <p:nvPr userDrawn="1"/>
        </p:nvSpPr>
        <p:spPr>
          <a:xfrm>
            <a:off x="0" y="1"/>
            <a:ext cx="2438055" cy="5143500"/>
          </a:xfrm>
          <a:prstGeom prst="rect">
            <a:avLst/>
          </a:prstGeom>
          <a:solidFill>
            <a:schemeClr val="accent6">
              <a:lumMod val="40000"/>
              <a:lumOff val="60000"/>
              <a:alpha val="2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48350B4-E5D4-4DFD-A262-6460FB644404}"/>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sp>
        <p:nvSpPr>
          <p:cNvPr id="25" name="TextBox 24">
            <a:extLst>
              <a:ext uri="{FF2B5EF4-FFF2-40B4-BE49-F238E27FC236}">
                <a16:creationId xmlns:a16="http://schemas.microsoft.com/office/drawing/2014/main" id="{27D6DF2E-36A3-409E-9058-DFDE945C1C23}"/>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pic>
        <p:nvPicPr>
          <p:cNvPr id="5" name="Picture 4">
            <a:extLst>
              <a:ext uri="{FF2B5EF4-FFF2-40B4-BE49-F238E27FC236}">
                <a16:creationId xmlns:a16="http://schemas.microsoft.com/office/drawing/2014/main" id="{FEADB8F4-B998-4B6B-9E89-0A8C5D5385B3}"/>
              </a:ext>
            </a:extLst>
          </p:cNvPr>
          <p:cNvPicPr>
            <a:picLocks noChangeAspect="1"/>
          </p:cNvPicPr>
          <p:nvPr userDrawn="1"/>
        </p:nvPicPr>
        <p:blipFill>
          <a:blip r:embed="rId6" cstate="hqprint">
            <a:alphaModFix amt="50000"/>
            <a:extLst>
              <a:ext uri="{28A0092B-C50C-407E-A947-70E740481C1C}">
                <a14:useLocalDpi xmlns:a14="http://schemas.microsoft.com/office/drawing/2010/main" val="0"/>
              </a:ext>
            </a:extLst>
          </a:blip>
          <a:stretch>
            <a:fillRect/>
          </a:stretch>
        </p:blipFill>
        <p:spPr>
          <a:xfrm>
            <a:off x="8385717" y="100901"/>
            <a:ext cx="651049" cy="390630"/>
          </a:xfrm>
          <a:prstGeom prst="rect">
            <a:avLst/>
          </a:prstGeom>
        </p:spPr>
      </p:pic>
      <p:cxnSp>
        <p:nvCxnSpPr>
          <p:cNvPr id="15" name="Straight Connector 14">
            <a:extLst>
              <a:ext uri="{FF2B5EF4-FFF2-40B4-BE49-F238E27FC236}">
                <a16:creationId xmlns:a16="http://schemas.microsoft.com/office/drawing/2014/main" id="{AFFB8D2E-C569-45F1-942C-8E599E2D1A4C}"/>
              </a:ext>
            </a:extLst>
          </p:cNvPr>
          <p:cNvCxnSpPr>
            <a:cxnSpLocks/>
          </p:cNvCxnSpPr>
          <p:nvPr userDrawn="1"/>
        </p:nvCxnSpPr>
        <p:spPr>
          <a:xfrm>
            <a:off x="5786185" y="1237002"/>
            <a:ext cx="0" cy="3197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0FF6B521-91C8-4707-95F1-1A64D954638D}"/>
              </a:ext>
            </a:extLst>
          </p:cNvPr>
          <p:cNvGrpSpPr/>
          <p:nvPr userDrawn="1"/>
        </p:nvGrpSpPr>
        <p:grpSpPr>
          <a:xfrm>
            <a:off x="2542032" y="109728"/>
            <a:ext cx="740664" cy="740664"/>
            <a:chOff x="11408" y="24791"/>
            <a:chExt cx="1212211" cy="1212211"/>
          </a:xfrm>
        </p:grpSpPr>
        <p:sp>
          <p:nvSpPr>
            <p:cNvPr id="14" name="Star: 32 Points 13">
              <a:extLst>
                <a:ext uri="{FF2B5EF4-FFF2-40B4-BE49-F238E27FC236}">
                  <a16:creationId xmlns:a16="http://schemas.microsoft.com/office/drawing/2014/main" id="{1A517DE3-4BE0-4A50-AD5E-721E39062AF0}"/>
                </a:ext>
              </a:extLst>
            </p:cNvPr>
            <p:cNvSpPr/>
            <p:nvPr userDrawn="1"/>
          </p:nvSpPr>
          <p:spPr>
            <a:xfrm>
              <a:off x="11408" y="24791"/>
              <a:ext cx="1212211" cy="1212211"/>
            </a:xfrm>
            <a:prstGeom prst="star32">
              <a:avLst>
                <a:gd name="adj" fmla="val 44591"/>
              </a:avLst>
            </a:prstGeom>
            <a:solidFill>
              <a:srgbClr val="00B05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tar: 32 Points 17">
              <a:extLst>
                <a:ext uri="{FF2B5EF4-FFF2-40B4-BE49-F238E27FC236}">
                  <a16:creationId xmlns:a16="http://schemas.microsoft.com/office/drawing/2014/main" id="{A9BA4F1C-69BD-47E5-BBC3-B13AE3219988}"/>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84FDD8F3-AA7B-4887-A850-A62AD97F7F43}"/>
              </a:ext>
            </a:extLst>
          </p:cNvPr>
          <p:cNvSpPr txBox="1"/>
          <p:nvPr userDrawn="1"/>
        </p:nvSpPr>
        <p:spPr>
          <a:xfrm>
            <a:off x="2376294" y="285098"/>
            <a:ext cx="1069741" cy="369332"/>
          </a:xfrm>
          <a:prstGeom prst="rect">
            <a:avLst/>
          </a:prstGeom>
          <a:noFill/>
        </p:spPr>
        <p:txBody>
          <a:bodyPr wrap="square" rtlCol="0">
            <a:spAutoFit/>
          </a:bodyPr>
          <a:lstStyle/>
          <a:p>
            <a:pPr algn="ctr"/>
            <a:r>
              <a:rPr lang="en-US" sz="900" b="1" dirty="0">
                <a:latin typeface="Georgia" panose="02040502050405020303" pitchFamily="18" charset="0"/>
                <a:ea typeface="Verdana" panose="020B0604030504040204" pitchFamily="34" charset="0"/>
              </a:rPr>
              <a:t>INPUT STATION</a:t>
            </a:r>
          </a:p>
        </p:txBody>
      </p:sp>
      <p:sp>
        <p:nvSpPr>
          <p:cNvPr id="20" name="TextBox 19">
            <a:extLst>
              <a:ext uri="{FF2B5EF4-FFF2-40B4-BE49-F238E27FC236}">
                <a16:creationId xmlns:a16="http://schemas.microsoft.com/office/drawing/2014/main" id="{5C7B85DF-2677-4763-B10A-4A6165983398}"/>
              </a:ext>
            </a:extLst>
          </p:cNvPr>
          <p:cNvSpPr txBox="1"/>
          <p:nvPr userDrawn="1"/>
        </p:nvSpPr>
        <p:spPr>
          <a:xfrm>
            <a:off x="3435584" y="149569"/>
            <a:ext cx="2541908" cy="369332"/>
          </a:xfrm>
          <a:prstGeom prst="rect">
            <a:avLst/>
          </a:prstGeom>
          <a:noFill/>
        </p:spPr>
        <p:txBody>
          <a:bodyPr wrap="square" rtlCol="0">
            <a:spAutoFit/>
          </a:bodyPr>
          <a:lstStyle/>
          <a:p>
            <a:r>
              <a:rPr lang="en-US" sz="1800" b="1" dirty="0">
                <a:latin typeface="Georgia" panose="02040502050405020303" pitchFamily="18" charset="0"/>
                <a:ea typeface="Verdana" panose="020B0604030504040204" pitchFamily="34" charset="0"/>
              </a:rPr>
              <a:t>Read It! </a:t>
            </a:r>
          </a:p>
        </p:txBody>
      </p:sp>
    </p:spTree>
    <p:extLst>
      <p:ext uri="{BB962C8B-B14F-4D97-AF65-F5344CB8AC3E}">
        <p14:creationId xmlns:p14="http://schemas.microsoft.com/office/powerpoint/2010/main" val="1452793236"/>
      </p:ext>
    </p:extLst>
  </p:cSld>
  <p:clrMap bg1="lt1" tx1="dk1" bg2="lt2" tx2="dk2" accent1="accent1" accent2="accent2" accent3="accent3" accent4="accent4" accent5="accent5" accent6="accent6" hlink="hlink" folHlink="folHlink"/>
  <p:sldLayoutIdLst>
    <p:sldLayoutId id="2147483730" r:id="rId1"/>
    <p:sldLayoutId id="2147483743" r:id="rId2"/>
    <p:sldLayoutId id="2147483744"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picture containing drawing&#10;&#10;Description automatically generated">
            <a:extLst>
              <a:ext uri="{FF2B5EF4-FFF2-40B4-BE49-F238E27FC236}">
                <a16:creationId xmlns:a16="http://schemas.microsoft.com/office/drawing/2014/main" id="{AC17A210-3F84-C243-BF0E-4E9701E3FE6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09838" y="0"/>
            <a:ext cx="6719481" cy="5143500"/>
          </a:xfrm>
          <a:prstGeom prst="rect">
            <a:avLst/>
          </a:prstGeom>
        </p:spPr>
      </p:pic>
      <p:sp>
        <p:nvSpPr>
          <p:cNvPr id="16" name="Rectangle 15">
            <a:extLst>
              <a:ext uri="{FF2B5EF4-FFF2-40B4-BE49-F238E27FC236}">
                <a16:creationId xmlns:a16="http://schemas.microsoft.com/office/drawing/2014/main" id="{9742A81C-581B-4807-BB83-3FCB249E8549}"/>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17" name="Picture 16">
            <a:extLst>
              <a:ext uri="{FF2B5EF4-FFF2-40B4-BE49-F238E27FC236}">
                <a16:creationId xmlns:a16="http://schemas.microsoft.com/office/drawing/2014/main" id="{E25083A0-D482-45D9-BECD-8E86E122AAEA}"/>
              </a:ext>
            </a:extLst>
          </p:cNvPr>
          <p:cNvPicPr>
            <a:picLocks noChangeAspect="1"/>
          </p:cNvPicPr>
          <p:nvPr userDrawn="1"/>
        </p:nvPicPr>
        <p:blipFill>
          <a:blip r:embed="rId6"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grpSp>
        <p:nvGrpSpPr>
          <p:cNvPr id="12" name="Group 11">
            <a:extLst>
              <a:ext uri="{FF2B5EF4-FFF2-40B4-BE49-F238E27FC236}">
                <a16:creationId xmlns:a16="http://schemas.microsoft.com/office/drawing/2014/main" id="{C9D2F1A3-FB02-4A64-BE63-18CEDD80B2D2}"/>
              </a:ext>
            </a:extLst>
          </p:cNvPr>
          <p:cNvGrpSpPr/>
          <p:nvPr userDrawn="1"/>
        </p:nvGrpSpPr>
        <p:grpSpPr>
          <a:xfrm>
            <a:off x="7781544" y="3785616"/>
            <a:ext cx="1207008" cy="1207008"/>
            <a:chOff x="11408" y="24791"/>
            <a:chExt cx="1212211" cy="1212211"/>
          </a:xfrm>
        </p:grpSpPr>
        <p:sp>
          <p:nvSpPr>
            <p:cNvPr id="13" name="Star: 32 Points 12">
              <a:extLst>
                <a:ext uri="{FF2B5EF4-FFF2-40B4-BE49-F238E27FC236}">
                  <a16:creationId xmlns:a16="http://schemas.microsoft.com/office/drawing/2014/main" id="{E6FE4835-C91A-4B59-A657-7648E0A68258}"/>
                </a:ext>
              </a:extLst>
            </p:cNvPr>
            <p:cNvSpPr/>
            <p:nvPr userDrawn="1"/>
          </p:nvSpPr>
          <p:spPr>
            <a:xfrm>
              <a:off x="11408" y="24791"/>
              <a:ext cx="1212211" cy="1212211"/>
            </a:xfrm>
            <a:prstGeom prst="star32">
              <a:avLst>
                <a:gd name="adj" fmla="val 44591"/>
              </a:avLst>
            </a:prstGeom>
            <a:solidFill>
              <a:srgbClr val="00B05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tar: 32 Points 17">
              <a:extLst>
                <a:ext uri="{FF2B5EF4-FFF2-40B4-BE49-F238E27FC236}">
                  <a16:creationId xmlns:a16="http://schemas.microsoft.com/office/drawing/2014/main" id="{28B6406E-3539-4FFD-A331-1287F453BBD4}"/>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0559C1AF-74DE-4BBA-94CF-37379779E059}"/>
              </a:ext>
            </a:extLst>
          </p:cNvPr>
          <p:cNvSpPr txBox="1"/>
          <p:nvPr userDrawn="1"/>
        </p:nvSpPr>
        <p:spPr>
          <a:xfrm>
            <a:off x="7643932" y="4157022"/>
            <a:ext cx="1485387" cy="461665"/>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rPr>
              <a:t>INPUT STATION</a:t>
            </a:r>
          </a:p>
        </p:txBody>
      </p:sp>
      <p:sp>
        <p:nvSpPr>
          <p:cNvPr id="23" name="TextBox 22">
            <a:extLst>
              <a:ext uri="{FF2B5EF4-FFF2-40B4-BE49-F238E27FC236}">
                <a16:creationId xmlns:a16="http://schemas.microsoft.com/office/drawing/2014/main" id="{47AA88E0-D491-455A-A2AB-7051BCEFF90F}"/>
              </a:ext>
            </a:extLst>
          </p:cNvPr>
          <p:cNvSpPr txBox="1"/>
          <p:nvPr userDrawn="1"/>
        </p:nvSpPr>
        <p:spPr>
          <a:xfrm>
            <a:off x="2540445" y="43658"/>
            <a:ext cx="2194213"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Explore It! </a:t>
            </a:r>
          </a:p>
        </p:txBody>
      </p:sp>
      <p:sp>
        <p:nvSpPr>
          <p:cNvPr id="24" name="TextBox 23">
            <a:extLst>
              <a:ext uri="{FF2B5EF4-FFF2-40B4-BE49-F238E27FC236}">
                <a16:creationId xmlns:a16="http://schemas.microsoft.com/office/drawing/2014/main" id="{EBBCEA1D-F84C-4BC9-AFFE-3E5B12D8853C}"/>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sp>
        <p:nvSpPr>
          <p:cNvPr id="15" name="Rectangle 14">
            <a:extLst>
              <a:ext uri="{FF2B5EF4-FFF2-40B4-BE49-F238E27FC236}">
                <a16:creationId xmlns:a16="http://schemas.microsoft.com/office/drawing/2014/main" id="{81C877E0-ADD3-CA47-8B64-B455CE8A716B}"/>
              </a:ext>
            </a:extLst>
          </p:cNvPr>
          <p:cNvSpPr/>
          <p:nvPr userDrawn="1"/>
        </p:nvSpPr>
        <p:spPr>
          <a:xfrm>
            <a:off x="0" y="1"/>
            <a:ext cx="2438055" cy="5143500"/>
          </a:xfrm>
          <a:prstGeom prst="rect">
            <a:avLst/>
          </a:prstGeom>
          <a:solidFill>
            <a:schemeClr val="accent6">
              <a:lumMod val="40000"/>
              <a:lumOff val="60000"/>
              <a:alpha val="2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5893126"/>
      </p:ext>
    </p:extLst>
  </p:cSld>
  <p:clrMap bg1="lt1" tx1="dk1" bg2="lt2" tx2="dk2" accent1="accent1" accent2="accent2" accent3="accent3" accent4="accent4" accent5="accent5" accent6="accent6" hlink="hlink" folHlink="folHlink"/>
  <p:sldLayoutIdLst>
    <p:sldLayoutId id="2147483715" r:id="rId1"/>
    <p:sldLayoutId id="2147483755" r:id="rId2"/>
    <p:sldLayoutId id="2147483765"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picture containing drawing&#10;&#10;Description automatically generated">
            <a:extLst>
              <a:ext uri="{FF2B5EF4-FFF2-40B4-BE49-F238E27FC236}">
                <a16:creationId xmlns:a16="http://schemas.microsoft.com/office/drawing/2014/main" id="{61A19DAE-87B7-2343-A877-7A87214689A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09838" y="0"/>
            <a:ext cx="6719481" cy="5143500"/>
          </a:xfrm>
          <a:prstGeom prst="rect">
            <a:avLst/>
          </a:prstGeom>
        </p:spPr>
      </p:pic>
      <p:sp>
        <p:nvSpPr>
          <p:cNvPr id="16" name="Rectangle 15">
            <a:extLst>
              <a:ext uri="{FF2B5EF4-FFF2-40B4-BE49-F238E27FC236}">
                <a16:creationId xmlns:a16="http://schemas.microsoft.com/office/drawing/2014/main" id="{F60F7333-D367-4F15-A859-4209C3066395}"/>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17" name="Picture 16">
            <a:extLst>
              <a:ext uri="{FF2B5EF4-FFF2-40B4-BE49-F238E27FC236}">
                <a16:creationId xmlns:a16="http://schemas.microsoft.com/office/drawing/2014/main" id="{F0D96999-A2F6-46C5-A3F2-7F65DA57D10A}"/>
              </a:ext>
            </a:extLst>
          </p:cNvPr>
          <p:cNvPicPr>
            <a:picLocks noChangeAspect="1"/>
          </p:cNvPicPr>
          <p:nvPr userDrawn="1"/>
        </p:nvPicPr>
        <p:blipFill>
          <a:blip r:embed="rId4"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grpSp>
        <p:nvGrpSpPr>
          <p:cNvPr id="12" name="Group 11">
            <a:extLst>
              <a:ext uri="{FF2B5EF4-FFF2-40B4-BE49-F238E27FC236}">
                <a16:creationId xmlns:a16="http://schemas.microsoft.com/office/drawing/2014/main" id="{796430F4-827F-47EF-A2D1-0BD5BF981D8E}"/>
              </a:ext>
            </a:extLst>
          </p:cNvPr>
          <p:cNvGrpSpPr/>
          <p:nvPr userDrawn="1"/>
        </p:nvGrpSpPr>
        <p:grpSpPr>
          <a:xfrm>
            <a:off x="7781544" y="3785616"/>
            <a:ext cx="1207008" cy="1207008"/>
            <a:chOff x="11408" y="24791"/>
            <a:chExt cx="1212211" cy="1212211"/>
          </a:xfrm>
        </p:grpSpPr>
        <p:sp>
          <p:nvSpPr>
            <p:cNvPr id="13" name="Star: 32 Points 12">
              <a:extLst>
                <a:ext uri="{FF2B5EF4-FFF2-40B4-BE49-F238E27FC236}">
                  <a16:creationId xmlns:a16="http://schemas.microsoft.com/office/drawing/2014/main" id="{09A6D662-4DFA-4F9C-9214-90266AD43015}"/>
                </a:ext>
              </a:extLst>
            </p:cNvPr>
            <p:cNvSpPr/>
            <p:nvPr userDrawn="1"/>
          </p:nvSpPr>
          <p:spPr>
            <a:xfrm>
              <a:off x="11408" y="24791"/>
              <a:ext cx="1212211" cy="1212211"/>
            </a:xfrm>
            <a:prstGeom prst="star32">
              <a:avLst>
                <a:gd name="adj" fmla="val 44591"/>
              </a:avLst>
            </a:prstGeom>
            <a:solidFill>
              <a:srgbClr val="00B05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tar: 32 Points 17">
              <a:extLst>
                <a:ext uri="{FF2B5EF4-FFF2-40B4-BE49-F238E27FC236}">
                  <a16:creationId xmlns:a16="http://schemas.microsoft.com/office/drawing/2014/main" id="{FA79C947-A415-44D1-A92E-2FF09C6DE9C9}"/>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07D8D7A8-162C-484F-97DB-579D70400F3F}"/>
              </a:ext>
            </a:extLst>
          </p:cNvPr>
          <p:cNvSpPr txBox="1"/>
          <p:nvPr userDrawn="1"/>
        </p:nvSpPr>
        <p:spPr>
          <a:xfrm>
            <a:off x="7643932" y="4157022"/>
            <a:ext cx="1485387" cy="461665"/>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rPr>
              <a:t>INPUT STATION</a:t>
            </a:r>
          </a:p>
        </p:txBody>
      </p:sp>
      <p:sp>
        <p:nvSpPr>
          <p:cNvPr id="23" name="TextBox 22">
            <a:extLst>
              <a:ext uri="{FF2B5EF4-FFF2-40B4-BE49-F238E27FC236}">
                <a16:creationId xmlns:a16="http://schemas.microsoft.com/office/drawing/2014/main" id="{618B8CA9-F2EB-44C1-A260-71C0A852C3E5}"/>
              </a:ext>
            </a:extLst>
          </p:cNvPr>
          <p:cNvSpPr txBox="1"/>
          <p:nvPr userDrawn="1"/>
        </p:nvSpPr>
        <p:spPr>
          <a:xfrm>
            <a:off x="2540445" y="43658"/>
            <a:ext cx="2154647"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Research It! </a:t>
            </a:r>
          </a:p>
        </p:txBody>
      </p:sp>
      <p:sp>
        <p:nvSpPr>
          <p:cNvPr id="24" name="TextBox 23">
            <a:extLst>
              <a:ext uri="{FF2B5EF4-FFF2-40B4-BE49-F238E27FC236}">
                <a16:creationId xmlns:a16="http://schemas.microsoft.com/office/drawing/2014/main" id="{CAB2D8E7-4176-4A8E-9283-4C342DA8A475}"/>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sp>
        <p:nvSpPr>
          <p:cNvPr id="15" name="Rectangle 14">
            <a:extLst>
              <a:ext uri="{FF2B5EF4-FFF2-40B4-BE49-F238E27FC236}">
                <a16:creationId xmlns:a16="http://schemas.microsoft.com/office/drawing/2014/main" id="{BE06E338-C3C5-5049-B7CA-2650C4263991}"/>
              </a:ext>
            </a:extLst>
          </p:cNvPr>
          <p:cNvSpPr/>
          <p:nvPr userDrawn="1"/>
        </p:nvSpPr>
        <p:spPr>
          <a:xfrm>
            <a:off x="0" y="1"/>
            <a:ext cx="2438055" cy="5143500"/>
          </a:xfrm>
          <a:prstGeom prst="rect">
            <a:avLst/>
          </a:prstGeom>
          <a:solidFill>
            <a:schemeClr val="accent6">
              <a:lumMod val="40000"/>
              <a:lumOff val="60000"/>
              <a:alpha val="2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0348809"/>
      </p:ext>
    </p:extLst>
  </p:cSld>
  <p:clrMap bg1="lt1" tx1="dk1" bg2="lt2" tx2="dk2" accent1="accent1" accent2="accent2" accent3="accent3" accent4="accent4" accent5="accent5" accent6="accent6" hlink="hlink" folHlink="folHlink"/>
  <p:sldLayoutIdLst>
    <p:sldLayoutId id="2147483728"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A picture containing drawing&#10;&#10;Description automatically generated">
            <a:extLst>
              <a:ext uri="{FF2B5EF4-FFF2-40B4-BE49-F238E27FC236}">
                <a16:creationId xmlns:a16="http://schemas.microsoft.com/office/drawing/2014/main" id="{E50F3181-EFE7-3942-86F1-452BD12D301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09838" y="0"/>
            <a:ext cx="6719481" cy="5143500"/>
          </a:xfrm>
          <a:prstGeom prst="rect">
            <a:avLst/>
          </a:prstGeom>
        </p:spPr>
      </p:pic>
      <p:sp>
        <p:nvSpPr>
          <p:cNvPr id="17" name="Rectangle 16">
            <a:extLst>
              <a:ext uri="{FF2B5EF4-FFF2-40B4-BE49-F238E27FC236}">
                <a16:creationId xmlns:a16="http://schemas.microsoft.com/office/drawing/2014/main" id="{EBF74850-549D-43CB-8D3D-9249A51F551B}"/>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18" name="Picture 17">
            <a:extLst>
              <a:ext uri="{FF2B5EF4-FFF2-40B4-BE49-F238E27FC236}">
                <a16:creationId xmlns:a16="http://schemas.microsoft.com/office/drawing/2014/main" id="{02347962-2875-4861-BBBC-4708BB61A2F3}"/>
              </a:ext>
            </a:extLst>
          </p:cNvPr>
          <p:cNvPicPr>
            <a:picLocks noChangeAspect="1"/>
          </p:cNvPicPr>
          <p:nvPr userDrawn="1"/>
        </p:nvPicPr>
        <p:blipFill>
          <a:blip r:embed="rId6"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grpSp>
        <p:nvGrpSpPr>
          <p:cNvPr id="12" name="Group 11">
            <a:extLst>
              <a:ext uri="{FF2B5EF4-FFF2-40B4-BE49-F238E27FC236}">
                <a16:creationId xmlns:a16="http://schemas.microsoft.com/office/drawing/2014/main" id="{08FF500F-943D-44AF-A18E-BCEC38E42E5B}"/>
              </a:ext>
            </a:extLst>
          </p:cNvPr>
          <p:cNvGrpSpPr/>
          <p:nvPr userDrawn="1"/>
        </p:nvGrpSpPr>
        <p:grpSpPr>
          <a:xfrm>
            <a:off x="7781544" y="3785616"/>
            <a:ext cx="1207008" cy="1207008"/>
            <a:chOff x="11408" y="24791"/>
            <a:chExt cx="1212211" cy="1212211"/>
          </a:xfrm>
        </p:grpSpPr>
        <p:sp>
          <p:nvSpPr>
            <p:cNvPr id="13" name="Star: 32 Points 12">
              <a:extLst>
                <a:ext uri="{FF2B5EF4-FFF2-40B4-BE49-F238E27FC236}">
                  <a16:creationId xmlns:a16="http://schemas.microsoft.com/office/drawing/2014/main" id="{066AAE93-744F-4542-9496-1FB06EE72A9C}"/>
                </a:ext>
              </a:extLst>
            </p:cNvPr>
            <p:cNvSpPr/>
            <p:nvPr userDrawn="1"/>
          </p:nvSpPr>
          <p:spPr>
            <a:xfrm>
              <a:off x="11408" y="24791"/>
              <a:ext cx="1212211" cy="1212211"/>
            </a:xfrm>
            <a:prstGeom prst="star32">
              <a:avLst>
                <a:gd name="adj" fmla="val 44591"/>
              </a:avLst>
            </a:prstGeom>
            <a:solidFill>
              <a:srgbClr val="00B05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Star: 32 Points 13">
              <a:extLst>
                <a:ext uri="{FF2B5EF4-FFF2-40B4-BE49-F238E27FC236}">
                  <a16:creationId xmlns:a16="http://schemas.microsoft.com/office/drawing/2014/main" id="{8BD27BFC-D77B-45B4-BECA-0AE75657FD1E}"/>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67109736-69B5-4C3F-AEAB-8FFB2E0C5142}"/>
              </a:ext>
            </a:extLst>
          </p:cNvPr>
          <p:cNvSpPr txBox="1"/>
          <p:nvPr userDrawn="1"/>
        </p:nvSpPr>
        <p:spPr>
          <a:xfrm>
            <a:off x="7643932" y="4157022"/>
            <a:ext cx="1485387" cy="461665"/>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rPr>
              <a:t>OUTPUT STATION</a:t>
            </a:r>
          </a:p>
        </p:txBody>
      </p:sp>
      <p:sp>
        <p:nvSpPr>
          <p:cNvPr id="23" name="TextBox 22">
            <a:extLst>
              <a:ext uri="{FF2B5EF4-FFF2-40B4-BE49-F238E27FC236}">
                <a16:creationId xmlns:a16="http://schemas.microsoft.com/office/drawing/2014/main" id="{2A206A64-640D-4343-8DB5-B2F6F3F4144B}"/>
              </a:ext>
            </a:extLst>
          </p:cNvPr>
          <p:cNvSpPr txBox="1"/>
          <p:nvPr userDrawn="1"/>
        </p:nvSpPr>
        <p:spPr>
          <a:xfrm>
            <a:off x="2540445" y="43658"/>
            <a:ext cx="2154647"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Write It! </a:t>
            </a:r>
          </a:p>
        </p:txBody>
      </p:sp>
      <p:sp>
        <p:nvSpPr>
          <p:cNvPr id="24" name="TextBox 23">
            <a:extLst>
              <a:ext uri="{FF2B5EF4-FFF2-40B4-BE49-F238E27FC236}">
                <a16:creationId xmlns:a16="http://schemas.microsoft.com/office/drawing/2014/main" id="{D5D33C45-833F-4E37-AA18-B427ED96C439}"/>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sp>
        <p:nvSpPr>
          <p:cNvPr id="16" name="Rectangle 15">
            <a:extLst>
              <a:ext uri="{FF2B5EF4-FFF2-40B4-BE49-F238E27FC236}">
                <a16:creationId xmlns:a16="http://schemas.microsoft.com/office/drawing/2014/main" id="{FE6F384F-316D-D649-8A20-30CDA256A543}"/>
              </a:ext>
            </a:extLst>
          </p:cNvPr>
          <p:cNvSpPr/>
          <p:nvPr userDrawn="1"/>
        </p:nvSpPr>
        <p:spPr>
          <a:xfrm>
            <a:off x="0" y="1"/>
            <a:ext cx="2438055" cy="5143500"/>
          </a:xfrm>
          <a:prstGeom prst="rect">
            <a:avLst/>
          </a:prstGeom>
          <a:solidFill>
            <a:schemeClr val="accent6">
              <a:lumMod val="40000"/>
              <a:lumOff val="60000"/>
              <a:alpha val="2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9605100"/>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picture containing drawing&#10;&#10;Description automatically generated">
            <a:extLst>
              <a:ext uri="{FF2B5EF4-FFF2-40B4-BE49-F238E27FC236}">
                <a16:creationId xmlns:a16="http://schemas.microsoft.com/office/drawing/2014/main" id="{CD1DA0B5-0D49-DB4C-8A10-83E9261E6B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09838" y="0"/>
            <a:ext cx="6719481" cy="5143500"/>
          </a:xfrm>
          <a:prstGeom prst="rect">
            <a:avLst/>
          </a:prstGeom>
        </p:spPr>
      </p:pic>
      <p:sp>
        <p:nvSpPr>
          <p:cNvPr id="16" name="Rectangle 15">
            <a:extLst>
              <a:ext uri="{FF2B5EF4-FFF2-40B4-BE49-F238E27FC236}">
                <a16:creationId xmlns:a16="http://schemas.microsoft.com/office/drawing/2014/main" id="{98C7A68C-07F2-4E51-9581-FDAF257A923F}"/>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17" name="Picture 16">
            <a:extLst>
              <a:ext uri="{FF2B5EF4-FFF2-40B4-BE49-F238E27FC236}">
                <a16:creationId xmlns:a16="http://schemas.microsoft.com/office/drawing/2014/main" id="{013C547A-3D0C-43CE-8C46-8212D0815E95}"/>
              </a:ext>
            </a:extLst>
          </p:cNvPr>
          <p:cNvPicPr>
            <a:picLocks noChangeAspect="1"/>
          </p:cNvPicPr>
          <p:nvPr userDrawn="1"/>
        </p:nvPicPr>
        <p:blipFill>
          <a:blip r:embed="rId4"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grpSp>
        <p:nvGrpSpPr>
          <p:cNvPr id="12" name="Group 11">
            <a:extLst>
              <a:ext uri="{FF2B5EF4-FFF2-40B4-BE49-F238E27FC236}">
                <a16:creationId xmlns:a16="http://schemas.microsoft.com/office/drawing/2014/main" id="{4EEB2F53-2CD8-4B13-BD1E-224ECF55CFDD}"/>
              </a:ext>
            </a:extLst>
          </p:cNvPr>
          <p:cNvGrpSpPr/>
          <p:nvPr userDrawn="1"/>
        </p:nvGrpSpPr>
        <p:grpSpPr>
          <a:xfrm>
            <a:off x="2542032" y="109728"/>
            <a:ext cx="740664" cy="740664"/>
            <a:chOff x="11408" y="24791"/>
            <a:chExt cx="1212211" cy="1212211"/>
          </a:xfrm>
        </p:grpSpPr>
        <p:sp>
          <p:nvSpPr>
            <p:cNvPr id="13" name="Star: 32 Points 12">
              <a:extLst>
                <a:ext uri="{FF2B5EF4-FFF2-40B4-BE49-F238E27FC236}">
                  <a16:creationId xmlns:a16="http://schemas.microsoft.com/office/drawing/2014/main" id="{89AB56E8-F468-4E7A-B9C3-870124890218}"/>
                </a:ext>
              </a:extLst>
            </p:cNvPr>
            <p:cNvSpPr/>
            <p:nvPr userDrawn="1"/>
          </p:nvSpPr>
          <p:spPr>
            <a:xfrm>
              <a:off x="11408" y="24791"/>
              <a:ext cx="1212211" cy="1212211"/>
            </a:xfrm>
            <a:prstGeom prst="star32">
              <a:avLst>
                <a:gd name="adj" fmla="val 44591"/>
              </a:avLst>
            </a:prstGeom>
            <a:solidFill>
              <a:srgbClr val="00B05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tar: 32 Points 17">
              <a:extLst>
                <a:ext uri="{FF2B5EF4-FFF2-40B4-BE49-F238E27FC236}">
                  <a16:creationId xmlns:a16="http://schemas.microsoft.com/office/drawing/2014/main" id="{2072C056-930B-4B31-BC5C-68C28F37FFE0}"/>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a:extLst>
              <a:ext uri="{FF2B5EF4-FFF2-40B4-BE49-F238E27FC236}">
                <a16:creationId xmlns:a16="http://schemas.microsoft.com/office/drawing/2014/main" id="{0445DF46-8EEC-4A4E-A419-2BE554F31E94}"/>
              </a:ext>
            </a:extLst>
          </p:cNvPr>
          <p:cNvSpPr txBox="1"/>
          <p:nvPr userDrawn="1"/>
        </p:nvSpPr>
        <p:spPr>
          <a:xfrm>
            <a:off x="2497271" y="307067"/>
            <a:ext cx="846898" cy="338554"/>
          </a:xfrm>
          <a:prstGeom prst="rect">
            <a:avLst/>
          </a:prstGeom>
          <a:noFill/>
        </p:spPr>
        <p:txBody>
          <a:bodyPr wrap="square" rtlCol="0">
            <a:spAutoFit/>
          </a:bodyPr>
          <a:lstStyle/>
          <a:p>
            <a:pPr algn="ctr"/>
            <a:r>
              <a:rPr lang="en-US" sz="800" b="1" dirty="0">
                <a:latin typeface="Georgia" panose="02040502050405020303" pitchFamily="18" charset="0"/>
                <a:ea typeface="Verdana" panose="020B0604030504040204" pitchFamily="34" charset="0"/>
              </a:rPr>
              <a:t>OUTPUT STATION</a:t>
            </a:r>
          </a:p>
        </p:txBody>
      </p:sp>
      <p:sp>
        <p:nvSpPr>
          <p:cNvPr id="22" name="TextBox 21">
            <a:extLst>
              <a:ext uri="{FF2B5EF4-FFF2-40B4-BE49-F238E27FC236}">
                <a16:creationId xmlns:a16="http://schemas.microsoft.com/office/drawing/2014/main" id="{66168122-476F-446B-9E49-F5C181E6CE5E}"/>
              </a:ext>
            </a:extLst>
          </p:cNvPr>
          <p:cNvSpPr txBox="1"/>
          <p:nvPr userDrawn="1"/>
        </p:nvSpPr>
        <p:spPr>
          <a:xfrm>
            <a:off x="3297368" y="227937"/>
            <a:ext cx="2154647"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Organize It!</a:t>
            </a:r>
          </a:p>
        </p:txBody>
      </p:sp>
      <p:sp>
        <p:nvSpPr>
          <p:cNvPr id="23" name="TextBox 22">
            <a:extLst>
              <a:ext uri="{FF2B5EF4-FFF2-40B4-BE49-F238E27FC236}">
                <a16:creationId xmlns:a16="http://schemas.microsoft.com/office/drawing/2014/main" id="{B1655015-BC2E-469C-B826-67A813BDBDF9}"/>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sp>
        <p:nvSpPr>
          <p:cNvPr id="15" name="Rectangle 14">
            <a:extLst>
              <a:ext uri="{FF2B5EF4-FFF2-40B4-BE49-F238E27FC236}">
                <a16:creationId xmlns:a16="http://schemas.microsoft.com/office/drawing/2014/main" id="{E695905D-70AB-1047-B05F-482FE9081722}"/>
              </a:ext>
            </a:extLst>
          </p:cNvPr>
          <p:cNvSpPr/>
          <p:nvPr userDrawn="1"/>
        </p:nvSpPr>
        <p:spPr>
          <a:xfrm>
            <a:off x="0" y="1"/>
            <a:ext cx="2438055" cy="5143500"/>
          </a:xfrm>
          <a:prstGeom prst="rect">
            <a:avLst/>
          </a:prstGeom>
          <a:solidFill>
            <a:schemeClr val="accent6">
              <a:lumMod val="40000"/>
              <a:lumOff val="60000"/>
              <a:alpha val="2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5460953"/>
      </p:ext>
    </p:extLst>
  </p:cSld>
  <p:clrMap bg1="lt1" tx1="dk1" bg2="lt2" tx2="dk2" accent1="accent1" accent2="accent2" accent3="accent3" accent4="accent4" accent5="accent5" accent6="accent6" hlink="hlink" folHlink="folHlink"/>
  <p:sldLayoutIdLst>
    <p:sldLayoutId id="2147483734"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descr="A picture containing drawing&#10;&#10;Description automatically generated">
            <a:extLst>
              <a:ext uri="{FF2B5EF4-FFF2-40B4-BE49-F238E27FC236}">
                <a16:creationId xmlns:a16="http://schemas.microsoft.com/office/drawing/2014/main" id="{E16493E2-2C53-8D47-9A6C-70DF04BC41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09838" y="0"/>
            <a:ext cx="6719481" cy="5143500"/>
          </a:xfrm>
          <a:prstGeom prst="rect">
            <a:avLst/>
          </a:prstGeom>
        </p:spPr>
      </p:pic>
      <p:sp>
        <p:nvSpPr>
          <p:cNvPr id="16" name="Rectangle 15">
            <a:extLst>
              <a:ext uri="{FF2B5EF4-FFF2-40B4-BE49-F238E27FC236}">
                <a16:creationId xmlns:a16="http://schemas.microsoft.com/office/drawing/2014/main" id="{67DBB171-7388-4994-83AE-B8107DCC0A47}"/>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17" name="Picture 16">
            <a:extLst>
              <a:ext uri="{FF2B5EF4-FFF2-40B4-BE49-F238E27FC236}">
                <a16:creationId xmlns:a16="http://schemas.microsoft.com/office/drawing/2014/main" id="{1CEFC884-385F-4E9B-9A00-0A2808312B93}"/>
              </a:ext>
            </a:extLst>
          </p:cNvPr>
          <p:cNvPicPr>
            <a:picLocks noChangeAspect="1"/>
          </p:cNvPicPr>
          <p:nvPr userDrawn="1"/>
        </p:nvPicPr>
        <p:blipFill>
          <a:blip r:embed="rId5"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sp>
        <p:nvSpPr>
          <p:cNvPr id="26" name="TextBox 25">
            <a:extLst>
              <a:ext uri="{FF2B5EF4-FFF2-40B4-BE49-F238E27FC236}">
                <a16:creationId xmlns:a16="http://schemas.microsoft.com/office/drawing/2014/main" id="{4015FEC5-0750-439E-869F-F9D1877425F3}"/>
              </a:ext>
            </a:extLst>
          </p:cNvPr>
          <p:cNvSpPr txBox="1"/>
          <p:nvPr userDrawn="1"/>
        </p:nvSpPr>
        <p:spPr>
          <a:xfrm>
            <a:off x="3297368" y="227937"/>
            <a:ext cx="2154647"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Illustrate It!</a:t>
            </a:r>
          </a:p>
        </p:txBody>
      </p:sp>
      <p:grpSp>
        <p:nvGrpSpPr>
          <p:cNvPr id="11" name="Group 10">
            <a:extLst>
              <a:ext uri="{FF2B5EF4-FFF2-40B4-BE49-F238E27FC236}">
                <a16:creationId xmlns:a16="http://schemas.microsoft.com/office/drawing/2014/main" id="{2E161B89-9CEF-421A-87D1-0D4569DB032D}"/>
              </a:ext>
            </a:extLst>
          </p:cNvPr>
          <p:cNvGrpSpPr/>
          <p:nvPr userDrawn="1"/>
        </p:nvGrpSpPr>
        <p:grpSpPr>
          <a:xfrm>
            <a:off x="2542032" y="109728"/>
            <a:ext cx="740664" cy="740664"/>
            <a:chOff x="11408" y="24791"/>
            <a:chExt cx="1212211" cy="1212211"/>
          </a:xfrm>
        </p:grpSpPr>
        <p:sp>
          <p:nvSpPr>
            <p:cNvPr id="14" name="Star: 32 Points 13">
              <a:extLst>
                <a:ext uri="{FF2B5EF4-FFF2-40B4-BE49-F238E27FC236}">
                  <a16:creationId xmlns:a16="http://schemas.microsoft.com/office/drawing/2014/main" id="{F21D9A94-64E0-4F3C-A8FB-55A0196130E4}"/>
                </a:ext>
              </a:extLst>
            </p:cNvPr>
            <p:cNvSpPr/>
            <p:nvPr userDrawn="1"/>
          </p:nvSpPr>
          <p:spPr>
            <a:xfrm>
              <a:off x="11408" y="24791"/>
              <a:ext cx="1212211" cy="1212211"/>
            </a:xfrm>
            <a:prstGeom prst="star32">
              <a:avLst>
                <a:gd name="adj" fmla="val 44591"/>
              </a:avLst>
            </a:prstGeom>
            <a:solidFill>
              <a:srgbClr val="00B05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tar: 32 Points 14">
              <a:extLst>
                <a:ext uri="{FF2B5EF4-FFF2-40B4-BE49-F238E27FC236}">
                  <a16:creationId xmlns:a16="http://schemas.microsoft.com/office/drawing/2014/main" id="{8010A393-A871-46FF-A56A-68EEE7C7E996}"/>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a:extLst>
              <a:ext uri="{FF2B5EF4-FFF2-40B4-BE49-F238E27FC236}">
                <a16:creationId xmlns:a16="http://schemas.microsoft.com/office/drawing/2014/main" id="{1645CD79-18A4-4BE9-92B4-82A5E63A8AE1}"/>
              </a:ext>
            </a:extLst>
          </p:cNvPr>
          <p:cNvSpPr txBox="1"/>
          <p:nvPr userDrawn="1"/>
        </p:nvSpPr>
        <p:spPr>
          <a:xfrm>
            <a:off x="2490597" y="307067"/>
            <a:ext cx="846898" cy="338554"/>
          </a:xfrm>
          <a:prstGeom prst="rect">
            <a:avLst/>
          </a:prstGeom>
          <a:noFill/>
        </p:spPr>
        <p:txBody>
          <a:bodyPr wrap="square" rtlCol="0">
            <a:spAutoFit/>
          </a:bodyPr>
          <a:lstStyle/>
          <a:p>
            <a:pPr algn="ctr"/>
            <a:r>
              <a:rPr lang="en-US" sz="800" b="1" dirty="0">
                <a:latin typeface="Georgia" panose="02040502050405020303" pitchFamily="18" charset="0"/>
                <a:ea typeface="Verdana" panose="020B0604030504040204" pitchFamily="34" charset="0"/>
              </a:rPr>
              <a:t>OUTPUT STATION</a:t>
            </a:r>
          </a:p>
        </p:txBody>
      </p:sp>
      <p:sp>
        <p:nvSpPr>
          <p:cNvPr id="13" name="Rectangle 12">
            <a:extLst>
              <a:ext uri="{FF2B5EF4-FFF2-40B4-BE49-F238E27FC236}">
                <a16:creationId xmlns:a16="http://schemas.microsoft.com/office/drawing/2014/main" id="{62B00BD2-64EA-B847-904E-B18A1CD679AC}"/>
              </a:ext>
            </a:extLst>
          </p:cNvPr>
          <p:cNvSpPr/>
          <p:nvPr userDrawn="1"/>
        </p:nvSpPr>
        <p:spPr>
          <a:xfrm>
            <a:off x="0" y="1"/>
            <a:ext cx="2438055" cy="5143500"/>
          </a:xfrm>
          <a:prstGeom prst="rect">
            <a:avLst/>
          </a:prstGeom>
          <a:solidFill>
            <a:schemeClr val="accent6">
              <a:lumMod val="40000"/>
              <a:lumOff val="60000"/>
              <a:alpha val="2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0103054"/>
      </p:ext>
    </p:extLst>
  </p:cSld>
  <p:clrMap bg1="lt1" tx1="dk1" bg2="lt2" tx2="dk2" accent1="accent1" accent2="accent2" accent3="accent3" accent4="accent4" accent5="accent5" accent6="accent6" hlink="hlink" folHlink="folHlink"/>
  <p:sldLayoutIdLst>
    <p:sldLayoutId id="2147483736" r:id="rId1"/>
    <p:sldLayoutId id="2147483749"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picture containing drawing&#10;&#10;Description automatically generated">
            <a:extLst>
              <a:ext uri="{FF2B5EF4-FFF2-40B4-BE49-F238E27FC236}">
                <a16:creationId xmlns:a16="http://schemas.microsoft.com/office/drawing/2014/main" id="{632AA48F-4F06-FD4A-BDB3-48C50C2470D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09838" y="0"/>
            <a:ext cx="6719481" cy="5143500"/>
          </a:xfrm>
          <a:prstGeom prst="rect">
            <a:avLst/>
          </a:prstGeom>
        </p:spPr>
      </p:pic>
      <p:sp>
        <p:nvSpPr>
          <p:cNvPr id="16" name="Rectangle 15">
            <a:extLst>
              <a:ext uri="{FF2B5EF4-FFF2-40B4-BE49-F238E27FC236}">
                <a16:creationId xmlns:a16="http://schemas.microsoft.com/office/drawing/2014/main" id="{B5B38E8D-7E9E-47A2-A267-7DEB7FC5F056}"/>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17" name="Picture 16">
            <a:extLst>
              <a:ext uri="{FF2B5EF4-FFF2-40B4-BE49-F238E27FC236}">
                <a16:creationId xmlns:a16="http://schemas.microsoft.com/office/drawing/2014/main" id="{3E7E38A6-D1CC-49DF-A64D-A5B3E485A65E}"/>
              </a:ext>
            </a:extLst>
          </p:cNvPr>
          <p:cNvPicPr>
            <a:picLocks noChangeAspect="1"/>
          </p:cNvPicPr>
          <p:nvPr userDrawn="1"/>
        </p:nvPicPr>
        <p:blipFill>
          <a:blip r:embed="rId5"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grpSp>
        <p:nvGrpSpPr>
          <p:cNvPr id="12" name="Group 11">
            <a:extLst>
              <a:ext uri="{FF2B5EF4-FFF2-40B4-BE49-F238E27FC236}">
                <a16:creationId xmlns:a16="http://schemas.microsoft.com/office/drawing/2014/main" id="{B1313D4D-2F18-4008-9124-25849A2DF06E}"/>
              </a:ext>
            </a:extLst>
          </p:cNvPr>
          <p:cNvGrpSpPr/>
          <p:nvPr userDrawn="1"/>
        </p:nvGrpSpPr>
        <p:grpSpPr>
          <a:xfrm>
            <a:off x="7781544" y="3785616"/>
            <a:ext cx="1207008" cy="1207008"/>
            <a:chOff x="11408" y="24791"/>
            <a:chExt cx="1212211" cy="1212211"/>
          </a:xfrm>
        </p:grpSpPr>
        <p:sp>
          <p:nvSpPr>
            <p:cNvPr id="13" name="Star: 32 Points 12">
              <a:extLst>
                <a:ext uri="{FF2B5EF4-FFF2-40B4-BE49-F238E27FC236}">
                  <a16:creationId xmlns:a16="http://schemas.microsoft.com/office/drawing/2014/main" id="{D43E2832-49D2-4FFC-BC86-E709E4C11A57}"/>
                </a:ext>
              </a:extLst>
            </p:cNvPr>
            <p:cNvSpPr/>
            <p:nvPr userDrawn="1"/>
          </p:nvSpPr>
          <p:spPr>
            <a:xfrm>
              <a:off x="11408" y="24791"/>
              <a:ext cx="1212211" cy="1212211"/>
            </a:xfrm>
            <a:prstGeom prst="star32">
              <a:avLst>
                <a:gd name="adj" fmla="val 44591"/>
              </a:avLst>
            </a:prstGeom>
            <a:solidFill>
              <a:srgbClr val="00B05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tar: 32 Points 17">
              <a:extLst>
                <a:ext uri="{FF2B5EF4-FFF2-40B4-BE49-F238E27FC236}">
                  <a16:creationId xmlns:a16="http://schemas.microsoft.com/office/drawing/2014/main" id="{F73AF51E-A7F8-444B-9395-3E9C941F5AE9}"/>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a:extLst>
              <a:ext uri="{FF2B5EF4-FFF2-40B4-BE49-F238E27FC236}">
                <a16:creationId xmlns:a16="http://schemas.microsoft.com/office/drawing/2014/main" id="{DC900CF3-3CBB-4D04-A8BA-EC0923D09638}"/>
              </a:ext>
            </a:extLst>
          </p:cNvPr>
          <p:cNvSpPr txBox="1"/>
          <p:nvPr userDrawn="1"/>
        </p:nvSpPr>
        <p:spPr>
          <a:xfrm>
            <a:off x="7643932" y="4157022"/>
            <a:ext cx="1485387" cy="461665"/>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rPr>
              <a:t>OUTPUT STATION</a:t>
            </a:r>
          </a:p>
        </p:txBody>
      </p:sp>
      <p:sp>
        <p:nvSpPr>
          <p:cNvPr id="22" name="TextBox 21">
            <a:extLst>
              <a:ext uri="{FF2B5EF4-FFF2-40B4-BE49-F238E27FC236}">
                <a16:creationId xmlns:a16="http://schemas.microsoft.com/office/drawing/2014/main" id="{D828FF26-62B5-43F7-AD79-56D3BC8653C1}"/>
              </a:ext>
            </a:extLst>
          </p:cNvPr>
          <p:cNvSpPr txBox="1"/>
          <p:nvPr userDrawn="1"/>
        </p:nvSpPr>
        <p:spPr>
          <a:xfrm>
            <a:off x="2540445" y="43658"/>
            <a:ext cx="2154647"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Assess It! </a:t>
            </a:r>
          </a:p>
        </p:txBody>
      </p:sp>
      <p:sp>
        <p:nvSpPr>
          <p:cNvPr id="23" name="TextBox 22">
            <a:extLst>
              <a:ext uri="{FF2B5EF4-FFF2-40B4-BE49-F238E27FC236}">
                <a16:creationId xmlns:a16="http://schemas.microsoft.com/office/drawing/2014/main" id="{7D0172B0-FBF6-478E-8CDD-EF2E971BA907}"/>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sp>
        <p:nvSpPr>
          <p:cNvPr id="15" name="Rectangle 14">
            <a:extLst>
              <a:ext uri="{FF2B5EF4-FFF2-40B4-BE49-F238E27FC236}">
                <a16:creationId xmlns:a16="http://schemas.microsoft.com/office/drawing/2014/main" id="{952071B1-4131-AA44-B6C9-F73023CB0943}"/>
              </a:ext>
            </a:extLst>
          </p:cNvPr>
          <p:cNvSpPr/>
          <p:nvPr userDrawn="1"/>
        </p:nvSpPr>
        <p:spPr>
          <a:xfrm>
            <a:off x="0" y="1"/>
            <a:ext cx="2438055" cy="5143500"/>
          </a:xfrm>
          <a:prstGeom prst="rect">
            <a:avLst/>
          </a:prstGeom>
          <a:solidFill>
            <a:schemeClr val="accent6">
              <a:lumMod val="40000"/>
              <a:lumOff val="60000"/>
              <a:alpha val="2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831760"/>
      </p:ext>
    </p:extLst>
  </p:cSld>
  <p:clrMap bg1="lt1" tx1="dk1" bg2="lt2" tx2="dk2" accent1="accent1" accent2="accent2" accent3="accent3" accent4="accent4" accent5="accent5" accent6="accent6" hlink="hlink" folHlink="folHlink"/>
  <p:sldLayoutIdLst>
    <p:sldLayoutId id="2147483738" r:id="rId1"/>
    <p:sldLayoutId id="2147483750"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picture containing drawing&#10;&#10;Description automatically generated">
            <a:extLst>
              <a:ext uri="{FF2B5EF4-FFF2-40B4-BE49-F238E27FC236}">
                <a16:creationId xmlns:a16="http://schemas.microsoft.com/office/drawing/2014/main" id="{2E336E91-DFC0-8F42-BFAB-B6364E1D0564}"/>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409838" y="0"/>
            <a:ext cx="6719481" cy="5143500"/>
          </a:xfrm>
          <a:prstGeom prst="rect">
            <a:avLst/>
          </a:prstGeom>
        </p:spPr>
      </p:pic>
      <p:sp>
        <p:nvSpPr>
          <p:cNvPr id="16" name="Rectangle 15">
            <a:extLst>
              <a:ext uri="{FF2B5EF4-FFF2-40B4-BE49-F238E27FC236}">
                <a16:creationId xmlns:a16="http://schemas.microsoft.com/office/drawing/2014/main" id="{C2FED269-3137-468A-9142-00EF5600BA24}"/>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17" name="Picture 16">
            <a:extLst>
              <a:ext uri="{FF2B5EF4-FFF2-40B4-BE49-F238E27FC236}">
                <a16:creationId xmlns:a16="http://schemas.microsoft.com/office/drawing/2014/main" id="{CCAE5D37-DCFE-45BA-8CAA-03D9DE4A6F59}"/>
              </a:ext>
            </a:extLst>
          </p:cNvPr>
          <p:cNvPicPr>
            <a:picLocks noChangeAspect="1"/>
          </p:cNvPicPr>
          <p:nvPr userDrawn="1"/>
        </p:nvPicPr>
        <p:blipFill>
          <a:blip r:embed="rId8"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sp>
        <p:nvSpPr>
          <p:cNvPr id="22" name="TextBox 21">
            <a:extLst>
              <a:ext uri="{FF2B5EF4-FFF2-40B4-BE49-F238E27FC236}">
                <a16:creationId xmlns:a16="http://schemas.microsoft.com/office/drawing/2014/main" id="{F62461CE-1D39-41E0-808D-10D2E5D63F5E}"/>
              </a:ext>
            </a:extLst>
          </p:cNvPr>
          <p:cNvSpPr txBox="1"/>
          <p:nvPr userDrawn="1"/>
        </p:nvSpPr>
        <p:spPr>
          <a:xfrm>
            <a:off x="3326237" y="203016"/>
            <a:ext cx="2660205" cy="461665"/>
          </a:xfrm>
          <a:prstGeom prst="rect">
            <a:avLst/>
          </a:prstGeom>
          <a:noFill/>
        </p:spPr>
        <p:txBody>
          <a:bodyPr wrap="square" rtlCol="0">
            <a:spAutoFit/>
          </a:bodyPr>
          <a:lstStyle/>
          <a:p>
            <a:r>
              <a:rPr lang="en-US" sz="2400" b="1" dirty="0">
                <a:latin typeface="Georgia" panose="02040502050405020303" pitchFamily="18" charset="0"/>
                <a:ea typeface="Verdana" panose="020B0604030504040204" pitchFamily="34" charset="0"/>
              </a:rPr>
              <a:t>Challenge It! </a:t>
            </a:r>
          </a:p>
        </p:txBody>
      </p:sp>
      <p:sp>
        <p:nvSpPr>
          <p:cNvPr id="23" name="TextBox 22">
            <a:extLst>
              <a:ext uri="{FF2B5EF4-FFF2-40B4-BE49-F238E27FC236}">
                <a16:creationId xmlns:a16="http://schemas.microsoft.com/office/drawing/2014/main" id="{DB1EE803-AF01-4D71-8959-B464CE045D75}"/>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grpSp>
        <p:nvGrpSpPr>
          <p:cNvPr id="12" name="Group 11">
            <a:extLst>
              <a:ext uri="{FF2B5EF4-FFF2-40B4-BE49-F238E27FC236}">
                <a16:creationId xmlns:a16="http://schemas.microsoft.com/office/drawing/2014/main" id="{13523BB8-05C9-418E-8CD6-ACA99027C8D0}"/>
              </a:ext>
            </a:extLst>
          </p:cNvPr>
          <p:cNvGrpSpPr/>
          <p:nvPr userDrawn="1"/>
        </p:nvGrpSpPr>
        <p:grpSpPr>
          <a:xfrm>
            <a:off x="2542032" y="109728"/>
            <a:ext cx="740664" cy="740664"/>
            <a:chOff x="11408" y="24791"/>
            <a:chExt cx="1212211" cy="1212211"/>
          </a:xfrm>
        </p:grpSpPr>
        <p:sp>
          <p:nvSpPr>
            <p:cNvPr id="13" name="Star: 32 Points 12">
              <a:extLst>
                <a:ext uri="{FF2B5EF4-FFF2-40B4-BE49-F238E27FC236}">
                  <a16:creationId xmlns:a16="http://schemas.microsoft.com/office/drawing/2014/main" id="{E8F439E6-8739-40F7-B571-60ADB1C9BF37}"/>
                </a:ext>
              </a:extLst>
            </p:cNvPr>
            <p:cNvSpPr/>
            <p:nvPr userDrawn="1"/>
          </p:nvSpPr>
          <p:spPr>
            <a:xfrm>
              <a:off x="11408" y="24791"/>
              <a:ext cx="1212211" cy="1212211"/>
            </a:xfrm>
            <a:prstGeom prst="star32">
              <a:avLst>
                <a:gd name="adj" fmla="val 44591"/>
              </a:avLst>
            </a:prstGeom>
            <a:solidFill>
              <a:srgbClr val="00B050"/>
            </a:solidFill>
            <a:ln>
              <a:solidFill>
                <a:srgbClr val="FFFF00"/>
              </a:solidFill>
            </a:ln>
            <a:effectLst>
              <a:outerShdw blurRad="50800" dist="38100" dir="2700000" algn="tl"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tar: 32 Points 17">
              <a:extLst>
                <a:ext uri="{FF2B5EF4-FFF2-40B4-BE49-F238E27FC236}">
                  <a16:creationId xmlns:a16="http://schemas.microsoft.com/office/drawing/2014/main" id="{70C9C904-80F1-4E50-8EB1-7E226852D454}"/>
                </a:ext>
              </a:extLst>
            </p:cNvPr>
            <p:cNvSpPr/>
            <p:nvPr userDrawn="1"/>
          </p:nvSpPr>
          <p:spPr>
            <a:xfrm>
              <a:off x="57863" y="71246"/>
              <a:ext cx="1119301" cy="1119301"/>
            </a:xfrm>
            <a:prstGeom prst="star32">
              <a:avLst>
                <a:gd name="adj" fmla="val 44236"/>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TextBox 27">
            <a:extLst>
              <a:ext uri="{FF2B5EF4-FFF2-40B4-BE49-F238E27FC236}">
                <a16:creationId xmlns:a16="http://schemas.microsoft.com/office/drawing/2014/main" id="{FE4AD6C4-4CE8-4475-A526-220F9BFDA7F1}"/>
              </a:ext>
            </a:extLst>
          </p:cNvPr>
          <p:cNvSpPr txBox="1"/>
          <p:nvPr userDrawn="1"/>
        </p:nvSpPr>
        <p:spPr>
          <a:xfrm>
            <a:off x="2487174" y="310318"/>
            <a:ext cx="846898" cy="338554"/>
          </a:xfrm>
          <a:prstGeom prst="rect">
            <a:avLst/>
          </a:prstGeom>
          <a:noFill/>
        </p:spPr>
        <p:txBody>
          <a:bodyPr wrap="square" rtlCol="0">
            <a:spAutoFit/>
          </a:bodyPr>
          <a:lstStyle/>
          <a:p>
            <a:pPr algn="ctr"/>
            <a:r>
              <a:rPr lang="en-US" sz="800" b="1" dirty="0">
                <a:latin typeface="Georgia" panose="02040502050405020303" pitchFamily="18" charset="0"/>
                <a:ea typeface="Verdana" panose="020B0604030504040204" pitchFamily="34" charset="0"/>
              </a:rPr>
              <a:t>BONUS STATION</a:t>
            </a:r>
          </a:p>
        </p:txBody>
      </p:sp>
      <p:sp>
        <p:nvSpPr>
          <p:cNvPr id="15" name="Rectangle 14">
            <a:extLst>
              <a:ext uri="{FF2B5EF4-FFF2-40B4-BE49-F238E27FC236}">
                <a16:creationId xmlns:a16="http://schemas.microsoft.com/office/drawing/2014/main" id="{B93BD1C8-3A54-8F42-99A2-CF9AE34AA998}"/>
              </a:ext>
            </a:extLst>
          </p:cNvPr>
          <p:cNvSpPr/>
          <p:nvPr userDrawn="1"/>
        </p:nvSpPr>
        <p:spPr>
          <a:xfrm>
            <a:off x="0" y="1"/>
            <a:ext cx="2438055" cy="5143500"/>
          </a:xfrm>
          <a:prstGeom prst="rect">
            <a:avLst/>
          </a:prstGeom>
          <a:solidFill>
            <a:schemeClr val="accent6">
              <a:lumMod val="40000"/>
              <a:lumOff val="60000"/>
              <a:alpha val="2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6818882"/>
      </p:ext>
    </p:extLst>
  </p:cSld>
  <p:clrMap bg1="lt1" tx1="dk1" bg2="lt2" tx2="dk2" accent1="accent1" accent2="accent2" accent3="accent3" accent4="accent4" accent5="accent5" accent6="accent6" hlink="hlink" folHlink="folHlink"/>
  <p:sldLayoutIdLst>
    <p:sldLayoutId id="2147483740" r:id="rId1"/>
    <p:sldLayoutId id="2147483751" r:id="rId2"/>
    <p:sldLayoutId id="2147483752" r:id="rId3"/>
    <p:sldLayoutId id="2147483753" r:id="rId4"/>
    <p:sldLayoutId id="2147483754"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A picture containing drawing&#10;&#10;Description automatically generated">
            <a:extLst>
              <a:ext uri="{FF2B5EF4-FFF2-40B4-BE49-F238E27FC236}">
                <a16:creationId xmlns:a16="http://schemas.microsoft.com/office/drawing/2014/main" id="{EC1A407E-BD45-1848-84F1-E0C26E44AF2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09838" y="0"/>
            <a:ext cx="6719481" cy="5143500"/>
          </a:xfrm>
          <a:prstGeom prst="rect">
            <a:avLst/>
          </a:prstGeom>
        </p:spPr>
      </p:pic>
      <p:sp>
        <p:nvSpPr>
          <p:cNvPr id="16" name="Rectangle 15">
            <a:extLst>
              <a:ext uri="{FF2B5EF4-FFF2-40B4-BE49-F238E27FC236}">
                <a16:creationId xmlns:a16="http://schemas.microsoft.com/office/drawing/2014/main" id="{118BFEE3-6B49-4A61-A092-60188F4EE6D0}"/>
              </a:ext>
            </a:extLst>
          </p:cNvPr>
          <p:cNvSpPr/>
          <p:nvPr userDrawn="1"/>
        </p:nvSpPr>
        <p:spPr>
          <a:xfrm>
            <a:off x="2540446" y="100901"/>
            <a:ext cx="6501162" cy="4926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pic>
        <p:nvPicPr>
          <p:cNvPr id="17" name="Picture 16">
            <a:extLst>
              <a:ext uri="{FF2B5EF4-FFF2-40B4-BE49-F238E27FC236}">
                <a16:creationId xmlns:a16="http://schemas.microsoft.com/office/drawing/2014/main" id="{2692644C-DA0D-4C24-AFBC-AA21C1D364BF}"/>
              </a:ext>
            </a:extLst>
          </p:cNvPr>
          <p:cNvPicPr>
            <a:picLocks noChangeAspect="1"/>
          </p:cNvPicPr>
          <p:nvPr userDrawn="1"/>
        </p:nvPicPr>
        <p:blipFill>
          <a:blip r:embed="rId4" cstate="hqprint">
            <a:alphaModFix amt="50000"/>
            <a:extLst>
              <a:ext uri="{28A0092B-C50C-407E-A947-70E740481C1C}">
                <a14:useLocalDpi xmlns:a14="http://schemas.microsoft.com/office/drawing/2010/main" val="0"/>
              </a:ext>
            </a:extLst>
          </a:blip>
          <a:stretch>
            <a:fillRect/>
          </a:stretch>
        </p:blipFill>
        <p:spPr>
          <a:xfrm>
            <a:off x="8338149" y="114693"/>
            <a:ext cx="651049" cy="390630"/>
          </a:xfrm>
          <a:prstGeom prst="rect">
            <a:avLst/>
          </a:prstGeom>
        </p:spPr>
      </p:pic>
      <p:sp>
        <p:nvSpPr>
          <p:cNvPr id="23" name="TextBox 22">
            <a:extLst>
              <a:ext uri="{FF2B5EF4-FFF2-40B4-BE49-F238E27FC236}">
                <a16:creationId xmlns:a16="http://schemas.microsoft.com/office/drawing/2014/main" id="{0FB72C23-6700-4AD5-A58E-221AF62ABBBE}"/>
              </a:ext>
            </a:extLst>
          </p:cNvPr>
          <p:cNvSpPr txBox="1"/>
          <p:nvPr userDrawn="1"/>
        </p:nvSpPr>
        <p:spPr>
          <a:xfrm>
            <a:off x="8111947" y="4993332"/>
            <a:ext cx="1388232" cy="184666"/>
          </a:xfrm>
          <a:prstGeom prst="rect">
            <a:avLst/>
          </a:prstGeom>
          <a:noFill/>
        </p:spPr>
        <p:txBody>
          <a:bodyPr wrap="square" rtlCol="0">
            <a:spAutoFit/>
          </a:bodyPr>
          <a:lstStyle/>
          <a:p>
            <a:r>
              <a:rPr lang="en-US" sz="600" dirty="0">
                <a:solidFill>
                  <a:schemeClr val="bg1">
                    <a:lumMod val="50000"/>
                  </a:schemeClr>
                </a:solidFill>
                <a:latin typeface="Verdana" panose="020B0604030504040204" pitchFamily="34" charset="0"/>
                <a:ea typeface="Verdana" panose="020B0604030504040204" pitchFamily="34" charset="0"/>
              </a:rPr>
              <a:t>© Kesler Science, LLC</a:t>
            </a:r>
          </a:p>
        </p:txBody>
      </p:sp>
      <p:sp>
        <p:nvSpPr>
          <p:cNvPr id="11" name="Rectangle 10">
            <a:extLst>
              <a:ext uri="{FF2B5EF4-FFF2-40B4-BE49-F238E27FC236}">
                <a16:creationId xmlns:a16="http://schemas.microsoft.com/office/drawing/2014/main" id="{FC308D2F-DDE2-7F4E-BCF8-93CAA9F4AF11}"/>
              </a:ext>
            </a:extLst>
          </p:cNvPr>
          <p:cNvSpPr/>
          <p:nvPr userDrawn="1"/>
        </p:nvSpPr>
        <p:spPr>
          <a:xfrm>
            <a:off x="0" y="1"/>
            <a:ext cx="2438055" cy="5143500"/>
          </a:xfrm>
          <a:prstGeom prst="rect">
            <a:avLst/>
          </a:prstGeom>
          <a:solidFill>
            <a:schemeClr val="accent6">
              <a:lumMod val="40000"/>
              <a:lumOff val="60000"/>
              <a:alpha val="2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1313223"/>
      </p:ext>
    </p:extLst>
  </p:cSld>
  <p:clrMap bg1="lt1" tx1="dk1" bg2="lt2" tx2="dk2" accent1="accent1" accent2="accent2" accent3="accent3" accent4="accent4" accent5="accent5" accent6="accent6" hlink="hlink" folHlink="folHlink"/>
  <p:sldLayoutIdLst>
    <p:sldLayoutId id="2147483742"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FEA214-F159-40E6-BCDF-25EA21EA91B0}"/>
              </a:ext>
            </a:extLst>
          </p:cNvPr>
          <p:cNvPicPr>
            <a:picLocks noChangeAspect="1"/>
          </p:cNvPicPr>
          <p:nvPr userDrawn="1"/>
        </p:nvPicPr>
        <p:blipFill>
          <a:blip r:embed="rId3" cstate="hqprint">
            <a:alphaModFix amt="50000"/>
            <a:extLst>
              <a:ext uri="{28A0092B-C50C-407E-A947-70E740481C1C}">
                <a14:useLocalDpi xmlns:a14="http://schemas.microsoft.com/office/drawing/2010/main" val="0"/>
              </a:ext>
            </a:extLst>
          </a:blip>
          <a:stretch>
            <a:fillRect/>
          </a:stretch>
        </p:blipFill>
        <p:spPr>
          <a:xfrm>
            <a:off x="8385717" y="100901"/>
            <a:ext cx="651049" cy="390630"/>
          </a:xfrm>
          <a:prstGeom prst="rect">
            <a:avLst/>
          </a:prstGeom>
        </p:spPr>
      </p:pic>
      <p:sp>
        <p:nvSpPr>
          <p:cNvPr id="9" name="TextBox 8">
            <a:extLst>
              <a:ext uri="{FF2B5EF4-FFF2-40B4-BE49-F238E27FC236}">
                <a16:creationId xmlns:a16="http://schemas.microsoft.com/office/drawing/2014/main" id="{34BE0222-4B4A-4AF2-862D-C8B809116B07}"/>
              </a:ext>
            </a:extLst>
          </p:cNvPr>
          <p:cNvSpPr txBox="1"/>
          <p:nvPr userDrawn="1"/>
        </p:nvSpPr>
        <p:spPr>
          <a:xfrm>
            <a:off x="7858510" y="4934877"/>
            <a:ext cx="1388232" cy="215444"/>
          </a:xfrm>
          <a:prstGeom prst="rect">
            <a:avLst/>
          </a:prstGeom>
          <a:noFill/>
        </p:spPr>
        <p:txBody>
          <a:bodyPr wrap="square" rtlCol="0">
            <a:spAutoFit/>
          </a:bodyPr>
          <a:lstStyle/>
          <a:p>
            <a:r>
              <a:rPr lang="en-US" sz="800" dirty="0">
                <a:solidFill>
                  <a:schemeClr val="bg1">
                    <a:lumMod val="50000"/>
                  </a:schemeClr>
                </a:solidFill>
                <a:latin typeface="Verdana" panose="020B0604030504040204" pitchFamily="34" charset="0"/>
                <a:ea typeface="Verdana" panose="020B0604030504040204" pitchFamily="34" charset="0"/>
              </a:rPr>
              <a:t>© Kesler Science, LLC</a:t>
            </a:r>
          </a:p>
        </p:txBody>
      </p:sp>
      <p:sp>
        <p:nvSpPr>
          <p:cNvPr id="7" name="Rectangle 6">
            <a:extLst>
              <a:ext uri="{FF2B5EF4-FFF2-40B4-BE49-F238E27FC236}">
                <a16:creationId xmlns:a16="http://schemas.microsoft.com/office/drawing/2014/main" id="{AC734E7D-C928-3D4C-A4BA-5ACAC96D4632}"/>
              </a:ext>
            </a:extLst>
          </p:cNvPr>
          <p:cNvSpPr/>
          <p:nvPr userDrawn="1"/>
        </p:nvSpPr>
        <p:spPr>
          <a:xfrm>
            <a:off x="0" y="1"/>
            <a:ext cx="2438055" cy="5143500"/>
          </a:xfrm>
          <a:prstGeom prst="rect">
            <a:avLst/>
          </a:prstGeom>
          <a:solidFill>
            <a:schemeClr val="accent6">
              <a:lumMod val="40000"/>
              <a:lumOff val="60000"/>
              <a:alpha val="2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8762563"/>
      </p:ext>
    </p:extLst>
  </p:cSld>
  <p:clrMap bg1="lt1" tx1="dk1" bg2="lt2" tx2="dk2" accent1="accent1" accent2="accent2" accent3="accent3" accent4="accent4" accent5="accent5" accent6="accent6" hlink="hlink" folHlink="folHlink"/>
  <p:sldLayoutIdLst>
    <p:sldLayoutId id="214748368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D7F9485-F656-46A7-A493-1B5EEABE62FA}"/>
              </a:ext>
            </a:extLst>
          </p:cNvPr>
          <p:cNvPicPr>
            <a:picLocks noChangeAspect="1"/>
          </p:cNvPicPr>
          <p:nvPr userDrawn="1"/>
        </p:nvPicPr>
        <p:blipFill>
          <a:blip r:embed="rId3" cstate="hqprint">
            <a:alphaModFix amt="50000"/>
            <a:extLst>
              <a:ext uri="{28A0092B-C50C-407E-A947-70E740481C1C}">
                <a14:useLocalDpi xmlns:a14="http://schemas.microsoft.com/office/drawing/2010/main" val="0"/>
              </a:ext>
            </a:extLst>
          </a:blip>
          <a:stretch>
            <a:fillRect/>
          </a:stretch>
        </p:blipFill>
        <p:spPr>
          <a:xfrm>
            <a:off x="8385717" y="100901"/>
            <a:ext cx="651049" cy="390630"/>
          </a:xfrm>
          <a:prstGeom prst="rect">
            <a:avLst/>
          </a:prstGeom>
        </p:spPr>
      </p:pic>
      <p:sp>
        <p:nvSpPr>
          <p:cNvPr id="8" name="TextBox 7">
            <a:extLst>
              <a:ext uri="{FF2B5EF4-FFF2-40B4-BE49-F238E27FC236}">
                <a16:creationId xmlns:a16="http://schemas.microsoft.com/office/drawing/2014/main" id="{1F0D77E1-9D46-43A8-A06A-67D48CECDAB2}"/>
              </a:ext>
            </a:extLst>
          </p:cNvPr>
          <p:cNvSpPr txBox="1"/>
          <p:nvPr userDrawn="1"/>
        </p:nvSpPr>
        <p:spPr>
          <a:xfrm>
            <a:off x="7858510" y="4934877"/>
            <a:ext cx="1388232" cy="215444"/>
          </a:xfrm>
          <a:prstGeom prst="rect">
            <a:avLst/>
          </a:prstGeom>
          <a:noFill/>
        </p:spPr>
        <p:txBody>
          <a:bodyPr wrap="square" rtlCol="0">
            <a:spAutoFit/>
          </a:bodyPr>
          <a:lstStyle/>
          <a:p>
            <a:r>
              <a:rPr lang="en-US" sz="800" dirty="0">
                <a:solidFill>
                  <a:schemeClr val="bg1">
                    <a:lumMod val="50000"/>
                  </a:schemeClr>
                </a:solidFill>
                <a:latin typeface="Verdana" panose="020B0604030504040204" pitchFamily="34" charset="0"/>
                <a:ea typeface="Verdana" panose="020B0604030504040204" pitchFamily="34" charset="0"/>
              </a:rPr>
              <a:t>© Kesler Science, LLC</a:t>
            </a:r>
          </a:p>
        </p:txBody>
      </p:sp>
    </p:spTree>
    <p:extLst>
      <p:ext uri="{BB962C8B-B14F-4D97-AF65-F5344CB8AC3E}">
        <p14:creationId xmlns:p14="http://schemas.microsoft.com/office/powerpoint/2010/main" val="2343085509"/>
      </p:ext>
    </p:extLst>
  </p:cSld>
  <p:clrMap bg1="lt1" tx1="dk1" bg2="lt2" tx2="dk2" accent1="accent1" accent2="accent2" accent3="accent3" accent4="accent4" accent5="accent5" accent6="accent6" hlink="hlink" folHlink="folHlink"/>
  <p:sldLayoutIdLst>
    <p:sldLayoutId id="214748369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ysa5OBhXz-Q" TargetMode="External"/><Relationship Id="rId2" Type="http://schemas.openxmlformats.org/officeDocument/2006/relationships/slide" Target="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slide" Target="slide1.xml"/><Relationship Id="rId1" Type="http://schemas.openxmlformats.org/officeDocument/2006/relationships/slideLayout" Target="../slideLayouts/slideLayout15.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5844F67-428B-4FDF-BF9F-C81E7D3EC0C2}"/>
              </a:ext>
            </a:extLst>
          </p:cNvPr>
          <p:cNvSpPr txBox="1"/>
          <p:nvPr/>
        </p:nvSpPr>
        <p:spPr>
          <a:xfrm>
            <a:off x="208632" y="4497169"/>
            <a:ext cx="1968910" cy="646331"/>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cs typeface="+mj-cs"/>
              </a:rPr>
              <a:t>Is your work saved?</a:t>
            </a:r>
          </a:p>
          <a:p>
            <a:pPr algn="ctr"/>
            <a:endParaRPr lang="en-US" sz="1200" b="1" dirty="0">
              <a:latin typeface="Georgia" panose="02040502050405020303" pitchFamily="18" charset="0"/>
              <a:ea typeface="Verdana" panose="020B0604030504040204" pitchFamily="34" charset="0"/>
              <a:cs typeface="+mj-cs"/>
            </a:endParaRPr>
          </a:p>
          <a:p>
            <a:pPr algn="ctr"/>
            <a:r>
              <a:rPr lang="en-US" sz="1200" b="1" dirty="0">
                <a:latin typeface="Georgia" panose="02040502050405020303" pitchFamily="18" charset="0"/>
                <a:ea typeface="Verdana" panose="020B0604030504040204" pitchFamily="34" charset="0"/>
                <a:cs typeface="+mj-cs"/>
                <a:hlinkClick r:id="rId2" action="ppaction://hlinksldjump"/>
              </a:rPr>
              <a:t>Go Back to Lab Room</a:t>
            </a:r>
            <a:endParaRPr lang="en-US" sz="1200" b="1" dirty="0">
              <a:latin typeface="Georgia" panose="02040502050405020303" pitchFamily="18" charset="0"/>
              <a:ea typeface="Verdana" panose="020B0604030504040204" pitchFamily="34" charset="0"/>
              <a:cs typeface="+mj-cs"/>
            </a:endParaRPr>
          </a:p>
        </p:txBody>
      </p:sp>
      <p:sp>
        <p:nvSpPr>
          <p:cNvPr id="2" name="TextBox 1">
            <a:extLst>
              <a:ext uri="{FF2B5EF4-FFF2-40B4-BE49-F238E27FC236}">
                <a16:creationId xmlns:a16="http://schemas.microsoft.com/office/drawing/2014/main" id="{FA55AEAE-4EAC-4D96-8003-FE77E734099A}"/>
              </a:ext>
            </a:extLst>
          </p:cNvPr>
          <p:cNvSpPr txBox="1"/>
          <p:nvPr/>
        </p:nvSpPr>
        <p:spPr>
          <a:xfrm>
            <a:off x="2864581" y="1254265"/>
            <a:ext cx="4822853" cy="276999"/>
          </a:xfrm>
          <a:prstGeom prst="rect">
            <a:avLst/>
          </a:prstGeom>
          <a:noFill/>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hlinkClick r:id="rId3"/>
              </a:rPr>
              <a:t>https://www.youtube.com/watch?v=ysa5OBhXz-Q</a:t>
            </a:r>
            <a:endParaRPr lang="en-US" sz="1200" dirty="0">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7" name="Table 4">
            <a:extLst>
              <a:ext uri="{FF2B5EF4-FFF2-40B4-BE49-F238E27FC236}">
                <a16:creationId xmlns:a16="http://schemas.microsoft.com/office/drawing/2014/main" id="{14BD0F7B-5BFA-824D-B749-0A2F04D3ACFC}"/>
              </a:ext>
            </a:extLst>
          </p:cNvPr>
          <p:cNvGraphicFramePr>
            <a:graphicFrameLocks noGrp="1"/>
          </p:cNvGraphicFramePr>
          <p:nvPr>
            <p:extLst>
              <p:ext uri="{D42A27DB-BD31-4B8C-83A1-F6EECF244321}">
                <p14:modId xmlns:p14="http://schemas.microsoft.com/office/powerpoint/2010/main" val="836739567"/>
              </p:ext>
            </p:extLst>
          </p:nvPr>
        </p:nvGraphicFramePr>
        <p:xfrm>
          <a:off x="234062" y="520399"/>
          <a:ext cx="2112384" cy="370840"/>
        </p:xfrm>
        <a:graphic>
          <a:graphicData uri="http://schemas.openxmlformats.org/drawingml/2006/table">
            <a:tbl>
              <a:tblPr>
                <a:tableStyleId>{5C22544A-7EE6-4342-B048-85BDC9FD1C3A}</a:tableStyleId>
              </a:tblPr>
              <a:tblGrid>
                <a:gridCol w="2112384">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graphicFrame>
        <p:nvGraphicFramePr>
          <p:cNvPr id="8" name="Table 4">
            <a:extLst>
              <a:ext uri="{FF2B5EF4-FFF2-40B4-BE49-F238E27FC236}">
                <a16:creationId xmlns:a16="http://schemas.microsoft.com/office/drawing/2014/main" id="{F6274606-8D5C-B84F-941A-11A8C047AE84}"/>
              </a:ext>
            </a:extLst>
          </p:cNvPr>
          <p:cNvGraphicFramePr>
            <a:graphicFrameLocks noGrp="1"/>
          </p:cNvGraphicFramePr>
          <p:nvPr>
            <p:extLst>
              <p:ext uri="{D42A27DB-BD31-4B8C-83A1-F6EECF244321}">
                <p14:modId xmlns:p14="http://schemas.microsoft.com/office/powerpoint/2010/main" val="570184292"/>
              </p:ext>
            </p:extLst>
          </p:nvPr>
        </p:nvGraphicFramePr>
        <p:xfrm>
          <a:off x="234062" y="1764353"/>
          <a:ext cx="2112384" cy="370840"/>
        </p:xfrm>
        <a:graphic>
          <a:graphicData uri="http://schemas.openxmlformats.org/drawingml/2006/table">
            <a:tbl>
              <a:tblPr>
                <a:tableStyleId>{5C22544A-7EE6-4342-B048-85BDC9FD1C3A}</a:tableStyleId>
              </a:tblPr>
              <a:tblGrid>
                <a:gridCol w="2112384">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graphicFrame>
        <p:nvGraphicFramePr>
          <p:cNvPr id="9" name="Table 4">
            <a:extLst>
              <a:ext uri="{FF2B5EF4-FFF2-40B4-BE49-F238E27FC236}">
                <a16:creationId xmlns:a16="http://schemas.microsoft.com/office/drawing/2014/main" id="{C120314E-C1ED-964C-A49D-D2C18A57B507}"/>
              </a:ext>
            </a:extLst>
          </p:cNvPr>
          <p:cNvGraphicFramePr>
            <a:graphicFrameLocks noGrp="1"/>
          </p:cNvGraphicFramePr>
          <p:nvPr>
            <p:extLst>
              <p:ext uri="{D42A27DB-BD31-4B8C-83A1-F6EECF244321}">
                <p14:modId xmlns:p14="http://schemas.microsoft.com/office/powerpoint/2010/main" val="534937464"/>
              </p:ext>
            </p:extLst>
          </p:nvPr>
        </p:nvGraphicFramePr>
        <p:xfrm>
          <a:off x="234062" y="3008307"/>
          <a:ext cx="2112384" cy="370840"/>
        </p:xfrm>
        <a:graphic>
          <a:graphicData uri="http://schemas.openxmlformats.org/drawingml/2006/table">
            <a:tbl>
              <a:tblPr>
                <a:tableStyleId>{5C22544A-7EE6-4342-B048-85BDC9FD1C3A}</a:tableStyleId>
              </a:tblPr>
              <a:tblGrid>
                <a:gridCol w="2112384">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spTree>
    <p:extLst>
      <p:ext uri="{BB962C8B-B14F-4D97-AF65-F5344CB8AC3E}">
        <p14:creationId xmlns:p14="http://schemas.microsoft.com/office/powerpoint/2010/main" val="509059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CE27DE7-446D-4E32-A846-28CFEF42E19E}"/>
              </a:ext>
            </a:extLst>
          </p:cNvPr>
          <p:cNvSpPr txBox="1"/>
          <p:nvPr/>
        </p:nvSpPr>
        <p:spPr>
          <a:xfrm>
            <a:off x="208632" y="4866501"/>
            <a:ext cx="1968910" cy="276999"/>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cs typeface="+mj-cs"/>
                <a:hlinkClick r:id="rId2" action="ppaction://hlinksldjump"/>
              </a:rPr>
              <a:t>Continue</a:t>
            </a:r>
            <a:r>
              <a:rPr lang="en-US" sz="1200" dirty="0">
                <a:hlinkClick r:id="rId2" action="ppaction://hlinksldjump"/>
              </a:rPr>
              <a:t> </a:t>
            </a:r>
            <a:r>
              <a:rPr lang="en-US" sz="1200" b="1" dirty="0">
                <a:latin typeface="Georgia" panose="02040502050405020303" pitchFamily="18" charset="0"/>
                <a:ea typeface="Verdana" panose="020B0604030504040204" pitchFamily="34" charset="0"/>
                <a:cs typeface="+mj-cs"/>
                <a:hlinkClick r:id="rId2" action="ppaction://hlinksldjump"/>
              </a:rPr>
              <a:t>to Part 2</a:t>
            </a:r>
            <a:endParaRPr lang="en-US" sz="1200" b="1" dirty="0">
              <a:latin typeface="Georgia" panose="02040502050405020303" pitchFamily="18" charset="0"/>
              <a:ea typeface="Verdana" panose="020B0604030504040204" pitchFamily="34" charset="0"/>
              <a:cs typeface="+mj-cs"/>
            </a:endParaRPr>
          </a:p>
        </p:txBody>
      </p:sp>
      <p:graphicFrame>
        <p:nvGraphicFramePr>
          <p:cNvPr id="7" name="Table 4">
            <a:extLst>
              <a:ext uri="{FF2B5EF4-FFF2-40B4-BE49-F238E27FC236}">
                <a16:creationId xmlns:a16="http://schemas.microsoft.com/office/drawing/2014/main" id="{2F2B629F-2A97-5F48-BCEE-793332886BB9}"/>
              </a:ext>
            </a:extLst>
          </p:cNvPr>
          <p:cNvGraphicFramePr>
            <a:graphicFrameLocks noGrp="1"/>
          </p:cNvGraphicFramePr>
          <p:nvPr>
            <p:extLst>
              <p:ext uri="{D42A27DB-BD31-4B8C-83A1-F6EECF244321}">
                <p14:modId xmlns:p14="http://schemas.microsoft.com/office/powerpoint/2010/main" val="2520238339"/>
              </p:ext>
            </p:extLst>
          </p:nvPr>
        </p:nvGraphicFramePr>
        <p:xfrm>
          <a:off x="208632" y="1661708"/>
          <a:ext cx="1968910" cy="370840"/>
        </p:xfrm>
        <a:graphic>
          <a:graphicData uri="http://schemas.openxmlformats.org/drawingml/2006/table">
            <a:tbl>
              <a:tblPr>
                <a:tableStyleId>{5C22544A-7EE6-4342-B048-85BDC9FD1C3A}</a:tableStyleId>
              </a:tblPr>
              <a:tblGrid>
                <a:gridCol w="1968910">
                  <a:extLst>
                    <a:ext uri="{9D8B030D-6E8A-4147-A177-3AD203B41FA5}">
                      <a16:colId xmlns:a16="http://schemas.microsoft.com/office/drawing/2014/main" val="2354935444"/>
                    </a:ext>
                  </a:extLst>
                </a:gridCol>
              </a:tblGrid>
              <a:tr h="370840">
                <a:tc>
                  <a:txBody>
                    <a:bodyPr/>
                    <a:lstStyle/>
                    <a:p>
                      <a:r>
                        <a:rPr lang="en-US" i="1" dirty="0">
                          <a:solidFill>
                            <a:schemeClr val="bg1">
                              <a:lumMod val="50000"/>
                            </a:schemeClr>
                          </a:solidFill>
                        </a:rPr>
                        <a:t>Type/draw here.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graphicFrame>
        <p:nvGraphicFramePr>
          <p:cNvPr id="9" name="Table 4">
            <a:extLst>
              <a:ext uri="{FF2B5EF4-FFF2-40B4-BE49-F238E27FC236}">
                <a16:creationId xmlns:a16="http://schemas.microsoft.com/office/drawing/2014/main" id="{67F1AFF5-8BC6-3E4B-930F-58D038550FC1}"/>
              </a:ext>
            </a:extLst>
          </p:cNvPr>
          <p:cNvGraphicFramePr>
            <a:graphicFrameLocks noGrp="1"/>
          </p:cNvGraphicFramePr>
          <p:nvPr>
            <p:extLst>
              <p:ext uri="{D42A27DB-BD31-4B8C-83A1-F6EECF244321}">
                <p14:modId xmlns:p14="http://schemas.microsoft.com/office/powerpoint/2010/main" val="2622102236"/>
              </p:ext>
            </p:extLst>
          </p:nvPr>
        </p:nvGraphicFramePr>
        <p:xfrm>
          <a:off x="150575" y="2909537"/>
          <a:ext cx="1968910" cy="370840"/>
        </p:xfrm>
        <a:graphic>
          <a:graphicData uri="http://schemas.openxmlformats.org/drawingml/2006/table">
            <a:tbl>
              <a:tblPr>
                <a:tableStyleId>{5C22544A-7EE6-4342-B048-85BDC9FD1C3A}</a:tableStyleId>
              </a:tblPr>
              <a:tblGrid>
                <a:gridCol w="1968910">
                  <a:extLst>
                    <a:ext uri="{9D8B030D-6E8A-4147-A177-3AD203B41FA5}">
                      <a16:colId xmlns:a16="http://schemas.microsoft.com/office/drawing/2014/main" val="2354935444"/>
                    </a:ext>
                  </a:extLst>
                </a:gridCol>
              </a:tblGrid>
              <a:tr h="370840">
                <a:tc>
                  <a:txBody>
                    <a:bodyPr/>
                    <a:lstStyle/>
                    <a:p>
                      <a:r>
                        <a:rPr lang="en-US" i="1" dirty="0">
                          <a:solidFill>
                            <a:schemeClr val="bg1">
                              <a:lumMod val="50000"/>
                            </a:schemeClr>
                          </a:solidFill>
                        </a:rPr>
                        <a:t>Type/draw here.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graphicFrame>
        <p:nvGraphicFramePr>
          <p:cNvPr id="10" name="Table 4">
            <a:extLst>
              <a:ext uri="{FF2B5EF4-FFF2-40B4-BE49-F238E27FC236}">
                <a16:creationId xmlns:a16="http://schemas.microsoft.com/office/drawing/2014/main" id="{D94D0740-232E-8140-A200-6D1EE2A04DE8}"/>
              </a:ext>
            </a:extLst>
          </p:cNvPr>
          <p:cNvGraphicFramePr>
            <a:graphicFrameLocks noGrp="1"/>
          </p:cNvGraphicFramePr>
          <p:nvPr>
            <p:extLst>
              <p:ext uri="{D42A27DB-BD31-4B8C-83A1-F6EECF244321}">
                <p14:modId xmlns:p14="http://schemas.microsoft.com/office/powerpoint/2010/main" val="1931177818"/>
              </p:ext>
            </p:extLst>
          </p:nvPr>
        </p:nvGraphicFramePr>
        <p:xfrm>
          <a:off x="208632" y="3824337"/>
          <a:ext cx="1968910" cy="370840"/>
        </p:xfrm>
        <a:graphic>
          <a:graphicData uri="http://schemas.openxmlformats.org/drawingml/2006/table">
            <a:tbl>
              <a:tblPr>
                <a:tableStyleId>{5C22544A-7EE6-4342-B048-85BDC9FD1C3A}</a:tableStyleId>
              </a:tblPr>
              <a:tblGrid>
                <a:gridCol w="1968910">
                  <a:extLst>
                    <a:ext uri="{9D8B030D-6E8A-4147-A177-3AD203B41FA5}">
                      <a16:colId xmlns:a16="http://schemas.microsoft.com/office/drawing/2014/main" val="2354935444"/>
                    </a:ext>
                  </a:extLst>
                </a:gridCol>
              </a:tblGrid>
              <a:tr h="370840">
                <a:tc>
                  <a:txBody>
                    <a:bodyPr/>
                    <a:lstStyle/>
                    <a:p>
                      <a:r>
                        <a:rPr lang="en-US" i="1" dirty="0">
                          <a:solidFill>
                            <a:schemeClr val="bg1">
                              <a:lumMod val="50000"/>
                            </a:schemeClr>
                          </a:solidFill>
                        </a:rPr>
                        <a:t>Type/draw here.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spTree>
    <p:extLst>
      <p:ext uri="{BB962C8B-B14F-4D97-AF65-F5344CB8AC3E}">
        <p14:creationId xmlns:p14="http://schemas.microsoft.com/office/powerpoint/2010/main" val="1067516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85D1CDC-EABF-4BCB-917D-A083AE3123D8}"/>
              </a:ext>
            </a:extLst>
          </p:cNvPr>
          <p:cNvSpPr txBox="1"/>
          <p:nvPr/>
        </p:nvSpPr>
        <p:spPr>
          <a:xfrm>
            <a:off x="208632" y="4866501"/>
            <a:ext cx="1968910" cy="276999"/>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cs typeface="+mj-cs"/>
                <a:hlinkClick r:id="rId2" action="ppaction://hlinksldjump"/>
              </a:rPr>
              <a:t>Continue</a:t>
            </a:r>
            <a:r>
              <a:rPr lang="en-US" sz="1200" dirty="0">
                <a:hlinkClick r:id="rId2" action="ppaction://hlinksldjump"/>
              </a:rPr>
              <a:t> </a:t>
            </a:r>
            <a:r>
              <a:rPr lang="en-US" sz="1200" b="1" dirty="0">
                <a:latin typeface="Georgia" panose="02040502050405020303" pitchFamily="18" charset="0"/>
                <a:ea typeface="Verdana" panose="020B0604030504040204" pitchFamily="34" charset="0"/>
                <a:cs typeface="+mj-cs"/>
                <a:hlinkClick r:id="rId2" action="ppaction://hlinksldjump"/>
              </a:rPr>
              <a:t>to Questions</a:t>
            </a:r>
            <a:endParaRPr lang="en-US" sz="1200" b="1" dirty="0">
              <a:latin typeface="Georgia" panose="02040502050405020303" pitchFamily="18" charset="0"/>
              <a:ea typeface="Verdana" panose="020B0604030504040204" pitchFamily="34" charset="0"/>
              <a:cs typeface="+mj-cs"/>
            </a:endParaRPr>
          </a:p>
        </p:txBody>
      </p:sp>
      <p:graphicFrame>
        <p:nvGraphicFramePr>
          <p:cNvPr id="7" name="Table 4">
            <a:extLst>
              <a:ext uri="{FF2B5EF4-FFF2-40B4-BE49-F238E27FC236}">
                <a16:creationId xmlns:a16="http://schemas.microsoft.com/office/drawing/2014/main" id="{EA84FEF8-4BCF-134A-B137-7501B325F87B}"/>
              </a:ext>
            </a:extLst>
          </p:cNvPr>
          <p:cNvGraphicFramePr>
            <a:graphicFrameLocks noGrp="1"/>
          </p:cNvGraphicFramePr>
          <p:nvPr>
            <p:extLst>
              <p:ext uri="{D42A27DB-BD31-4B8C-83A1-F6EECF244321}">
                <p14:modId xmlns:p14="http://schemas.microsoft.com/office/powerpoint/2010/main" val="3464991453"/>
              </p:ext>
            </p:extLst>
          </p:nvPr>
        </p:nvGraphicFramePr>
        <p:xfrm>
          <a:off x="208632" y="1668966"/>
          <a:ext cx="1968910" cy="370840"/>
        </p:xfrm>
        <a:graphic>
          <a:graphicData uri="http://schemas.openxmlformats.org/drawingml/2006/table">
            <a:tbl>
              <a:tblPr>
                <a:tableStyleId>{5C22544A-7EE6-4342-B048-85BDC9FD1C3A}</a:tableStyleId>
              </a:tblPr>
              <a:tblGrid>
                <a:gridCol w="1968910">
                  <a:extLst>
                    <a:ext uri="{9D8B030D-6E8A-4147-A177-3AD203B41FA5}">
                      <a16:colId xmlns:a16="http://schemas.microsoft.com/office/drawing/2014/main" val="2354935444"/>
                    </a:ext>
                  </a:extLst>
                </a:gridCol>
              </a:tblGrid>
              <a:tr h="370840">
                <a:tc>
                  <a:txBody>
                    <a:bodyPr/>
                    <a:lstStyle/>
                    <a:p>
                      <a:r>
                        <a:rPr lang="en-US" i="1" dirty="0">
                          <a:solidFill>
                            <a:schemeClr val="bg1">
                              <a:lumMod val="50000"/>
                            </a:schemeClr>
                          </a:solidFill>
                        </a:rPr>
                        <a:t>Type/draw here.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graphicFrame>
        <p:nvGraphicFramePr>
          <p:cNvPr id="8" name="Table 4">
            <a:extLst>
              <a:ext uri="{FF2B5EF4-FFF2-40B4-BE49-F238E27FC236}">
                <a16:creationId xmlns:a16="http://schemas.microsoft.com/office/drawing/2014/main" id="{FABD1DC2-AB4A-094B-9D63-DE06FEB6555D}"/>
              </a:ext>
            </a:extLst>
          </p:cNvPr>
          <p:cNvGraphicFramePr>
            <a:graphicFrameLocks noGrp="1"/>
          </p:cNvGraphicFramePr>
          <p:nvPr>
            <p:extLst>
              <p:ext uri="{D42A27DB-BD31-4B8C-83A1-F6EECF244321}">
                <p14:modId xmlns:p14="http://schemas.microsoft.com/office/powerpoint/2010/main" val="1490300988"/>
              </p:ext>
            </p:extLst>
          </p:nvPr>
        </p:nvGraphicFramePr>
        <p:xfrm>
          <a:off x="208632" y="2777124"/>
          <a:ext cx="1968910" cy="370840"/>
        </p:xfrm>
        <a:graphic>
          <a:graphicData uri="http://schemas.openxmlformats.org/drawingml/2006/table">
            <a:tbl>
              <a:tblPr>
                <a:tableStyleId>{5C22544A-7EE6-4342-B048-85BDC9FD1C3A}</a:tableStyleId>
              </a:tblPr>
              <a:tblGrid>
                <a:gridCol w="1968910">
                  <a:extLst>
                    <a:ext uri="{9D8B030D-6E8A-4147-A177-3AD203B41FA5}">
                      <a16:colId xmlns:a16="http://schemas.microsoft.com/office/drawing/2014/main" val="2354935444"/>
                    </a:ext>
                  </a:extLst>
                </a:gridCol>
              </a:tblGrid>
              <a:tr h="370840">
                <a:tc>
                  <a:txBody>
                    <a:bodyPr/>
                    <a:lstStyle/>
                    <a:p>
                      <a:r>
                        <a:rPr lang="en-US" i="1" dirty="0">
                          <a:solidFill>
                            <a:schemeClr val="bg1">
                              <a:lumMod val="50000"/>
                            </a:schemeClr>
                          </a:solidFill>
                        </a:rPr>
                        <a:t>Type/draw here.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spTree>
    <p:extLst>
      <p:ext uri="{BB962C8B-B14F-4D97-AF65-F5344CB8AC3E}">
        <p14:creationId xmlns:p14="http://schemas.microsoft.com/office/powerpoint/2010/main" val="615974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1CF815-388E-4E71-9328-F07AEB3F70C8}"/>
              </a:ext>
            </a:extLst>
          </p:cNvPr>
          <p:cNvSpPr txBox="1"/>
          <p:nvPr/>
        </p:nvSpPr>
        <p:spPr>
          <a:xfrm>
            <a:off x="208632" y="4497169"/>
            <a:ext cx="1968910" cy="646331"/>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cs typeface="+mj-cs"/>
              </a:rPr>
              <a:t>Is your work saved?</a:t>
            </a:r>
          </a:p>
          <a:p>
            <a:pPr algn="ctr"/>
            <a:endParaRPr lang="en-US" sz="1200" b="1" dirty="0">
              <a:latin typeface="Georgia" panose="02040502050405020303" pitchFamily="18" charset="0"/>
              <a:ea typeface="Verdana" panose="020B0604030504040204" pitchFamily="34" charset="0"/>
              <a:cs typeface="+mj-cs"/>
            </a:endParaRPr>
          </a:p>
          <a:p>
            <a:pPr algn="ctr"/>
            <a:r>
              <a:rPr lang="en-US" sz="1200" b="1" dirty="0">
                <a:latin typeface="Georgia" panose="02040502050405020303" pitchFamily="18" charset="0"/>
                <a:ea typeface="Verdana" panose="020B0604030504040204" pitchFamily="34" charset="0"/>
                <a:cs typeface="+mj-cs"/>
                <a:hlinkClick r:id="rId2" action="ppaction://hlinksldjump"/>
              </a:rPr>
              <a:t>Go Back to Lab Room</a:t>
            </a:r>
            <a:endParaRPr lang="en-US" sz="1200" b="1" dirty="0">
              <a:latin typeface="Georgia" panose="02040502050405020303" pitchFamily="18" charset="0"/>
              <a:ea typeface="Verdana" panose="020B0604030504040204" pitchFamily="34" charset="0"/>
              <a:cs typeface="+mj-cs"/>
            </a:endParaRPr>
          </a:p>
        </p:txBody>
      </p:sp>
      <p:graphicFrame>
        <p:nvGraphicFramePr>
          <p:cNvPr id="6" name="Table 4">
            <a:extLst>
              <a:ext uri="{FF2B5EF4-FFF2-40B4-BE49-F238E27FC236}">
                <a16:creationId xmlns:a16="http://schemas.microsoft.com/office/drawing/2014/main" id="{4245101F-1790-C54B-AF03-3CDE655263AA}"/>
              </a:ext>
            </a:extLst>
          </p:cNvPr>
          <p:cNvGraphicFramePr>
            <a:graphicFrameLocks noGrp="1"/>
          </p:cNvGraphicFramePr>
          <p:nvPr>
            <p:extLst>
              <p:ext uri="{D42A27DB-BD31-4B8C-83A1-F6EECF244321}">
                <p14:modId xmlns:p14="http://schemas.microsoft.com/office/powerpoint/2010/main" val="3984092909"/>
              </p:ext>
            </p:extLst>
          </p:nvPr>
        </p:nvGraphicFramePr>
        <p:xfrm>
          <a:off x="248388" y="465520"/>
          <a:ext cx="2031350" cy="370840"/>
        </p:xfrm>
        <a:graphic>
          <a:graphicData uri="http://schemas.openxmlformats.org/drawingml/2006/table">
            <a:tbl>
              <a:tblPr>
                <a:tableStyleId>{5C22544A-7EE6-4342-B048-85BDC9FD1C3A}</a:tableStyleId>
              </a:tblPr>
              <a:tblGrid>
                <a:gridCol w="2031350">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graphicFrame>
        <p:nvGraphicFramePr>
          <p:cNvPr id="7" name="Table 4">
            <a:extLst>
              <a:ext uri="{FF2B5EF4-FFF2-40B4-BE49-F238E27FC236}">
                <a16:creationId xmlns:a16="http://schemas.microsoft.com/office/drawing/2014/main" id="{7A8220AE-621E-2D48-97D8-4CDD78E2CD30}"/>
              </a:ext>
            </a:extLst>
          </p:cNvPr>
          <p:cNvGraphicFramePr>
            <a:graphicFrameLocks noGrp="1"/>
          </p:cNvGraphicFramePr>
          <p:nvPr>
            <p:extLst>
              <p:ext uri="{D42A27DB-BD31-4B8C-83A1-F6EECF244321}">
                <p14:modId xmlns:p14="http://schemas.microsoft.com/office/powerpoint/2010/main" val="1206349727"/>
              </p:ext>
            </p:extLst>
          </p:nvPr>
        </p:nvGraphicFramePr>
        <p:xfrm>
          <a:off x="248388" y="1152510"/>
          <a:ext cx="2031350" cy="370840"/>
        </p:xfrm>
        <a:graphic>
          <a:graphicData uri="http://schemas.openxmlformats.org/drawingml/2006/table">
            <a:tbl>
              <a:tblPr>
                <a:tableStyleId>{5C22544A-7EE6-4342-B048-85BDC9FD1C3A}</a:tableStyleId>
              </a:tblPr>
              <a:tblGrid>
                <a:gridCol w="2031350">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graphicFrame>
        <p:nvGraphicFramePr>
          <p:cNvPr id="8" name="Table 4">
            <a:extLst>
              <a:ext uri="{FF2B5EF4-FFF2-40B4-BE49-F238E27FC236}">
                <a16:creationId xmlns:a16="http://schemas.microsoft.com/office/drawing/2014/main" id="{4AF8406C-F622-6D4D-AD50-EF7D1F3266B2}"/>
              </a:ext>
            </a:extLst>
          </p:cNvPr>
          <p:cNvGraphicFramePr>
            <a:graphicFrameLocks noGrp="1"/>
          </p:cNvGraphicFramePr>
          <p:nvPr>
            <p:extLst>
              <p:ext uri="{D42A27DB-BD31-4B8C-83A1-F6EECF244321}">
                <p14:modId xmlns:p14="http://schemas.microsoft.com/office/powerpoint/2010/main" val="3081667735"/>
              </p:ext>
            </p:extLst>
          </p:nvPr>
        </p:nvGraphicFramePr>
        <p:xfrm>
          <a:off x="248388" y="1933016"/>
          <a:ext cx="2031350" cy="370840"/>
        </p:xfrm>
        <a:graphic>
          <a:graphicData uri="http://schemas.openxmlformats.org/drawingml/2006/table">
            <a:tbl>
              <a:tblPr>
                <a:tableStyleId>{5C22544A-7EE6-4342-B048-85BDC9FD1C3A}</a:tableStyleId>
              </a:tblPr>
              <a:tblGrid>
                <a:gridCol w="2031350">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spTree>
    <p:extLst>
      <p:ext uri="{BB962C8B-B14F-4D97-AF65-F5344CB8AC3E}">
        <p14:creationId xmlns:p14="http://schemas.microsoft.com/office/powerpoint/2010/main" val="1627766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C826E9-58DB-481E-B664-679E13D81791}"/>
              </a:ext>
            </a:extLst>
          </p:cNvPr>
          <p:cNvSpPr txBox="1"/>
          <p:nvPr/>
        </p:nvSpPr>
        <p:spPr>
          <a:xfrm>
            <a:off x="208632" y="4866501"/>
            <a:ext cx="1968910" cy="276999"/>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cs typeface="+mj-cs"/>
                <a:hlinkClick r:id="rId2" action="ppaction://hlinksldjump"/>
              </a:rPr>
              <a:t>Go to Part 2</a:t>
            </a:r>
            <a:endParaRPr lang="en-US" sz="1200" b="1" dirty="0">
              <a:latin typeface="Georgia" panose="02040502050405020303" pitchFamily="18" charset="0"/>
              <a:ea typeface="Verdana" panose="020B0604030504040204" pitchFamily="34" charset="0"/>
              <a:cs typeface="+mj-cs"/>
            </a:endParaRPr>
          </a:p>
        </p:txBody>
      </p:sp>
      <p:graphicFrame>
        <p:nvGraphicFramePr>
          <p:cNvPr id="5" name="Table 4">
            <a:extLst>
              <a:ext uri="{FF2B5EF4-FFF2-40B4-BE49-F238E27FC236}">
                <a16:creationId xmlns:a16="http://schemas.microsoft.com/office/drawing/2014/main" id="{BA950601-223C-CA41-8831-48A5D7BF415F}"/>
              </a:ext>
            </a:extLst>
          </p:cNvPr>
          <p:cNvGraphicFramePr>
            <a:graphicFrameLocks noGrp="1"/>
          </p:cNvGraphicFramePr>
          <p:nvPr>
            <p:extLst>
              <p:ext uri="{D42A27DB-BD31-4B8C-83A1-F6EECF244321}">
                <p14:modId xmlns:p14="http://schemas.microsoft.com/office/powerpoint/2010/main" val="2921876475"/>
              </p:ext>
            </p:extLst>
          </p:nvPr>
        </p:nvGraphicFramePr>
        <p:xfrm>
          <a:off x="248388" y="467074"/>
          <a:ext cx="2031350" cy="370840"/>
        </p:xfrm>
        <a:graphic>
          <a:graphicData uri="http://schemas.openxmlformats.org/drawingml/2006/table">
            <a:tbl>
              <a:tblPr>
                <a:tableStyleId>{5C22544A-7EE6-4342-B048-85BDC9FD1C3A}</a:tableStyleId>
              </a:tblPr>
              <a:tblGrid>
                <a:gridCol w="2031350">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graphicFrame>
        <p:nvGraphicFramePr>
          <p:cNvPr id="7" name="Table 4">
            <a:extLst>
              <a:ext uri="{FF2B5EF4-FFF2-40B4-BE49-F238E27FC236}">
                <a16:creationId xmlns:a16="http://schemas.microsoft.com/office/drawing/2014/main" id="{6FFF79B8-27D7-604D-8EB3-4AE9B0B38758}"/>
              </a:ext>
            </a:extLst>
          </p:cNvPr>
          <p:cNvGraphicFramePr>
            <a:graphicFrameLocks noGrp="1"/>
          </p:cNvGraphicFramePr>
          <p:nvPr>
            <p:extLst>
              <p:ext uri="{D42A27DB-BD31-4B8C-83A1-F6EECF244321}">
                <p14:modId xmlns:p14="http://schemas.microsoft.com/office/powerpoint/2010/main" val="1677911634"/>
              </p:ext>
            </p:extLst>
          </p:nvPr>
        </p:nvGraphicFramePr>
        <p:xfrm>
          <a:off x="248388" y="1497587"/>
          <a:ext cx="2031350" cy="370840"/>
        </p:xfrm>
        <a:graphic>
          <a:graphicData uri="http://schemas.openxmlformats.org/drawingml/2006/table">
            <a:tbl>
              <a:tblPr>
                <a:tableStyleId>{5C22544A-7EE6-4342-B048-85BDC9FD1C3A}</a:tableStyleId>
              </a:tblPr>
              <a:tblGrid>
                <a:gridCol w="2031350">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spTree>
    <p:extLst>
      <p:ext uri="{BB962C8B-B14F-4D97-AF65-F5344CB8AC3E}">
        <p14:creationId xmlns:p14="http://schemas.microsoft.com/office/powerpoint/2010/main" val="2349813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D1136740-D6A2-447A-9085-C7614424EFEC}"/>
              </a:ext>
            </a:extLst>
          </p:cNvPr>
          <p:cNvSpPr txBox="1"/>
          <p:nvPr/>
        </p:nvSpPr>
        <p:spPr>
          <a:xfrm>
            <a:off x="208632" y="4866501"/>
            <a:ext cx="1968910" cy="276999"/>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cs typeface="+mj-cs"/>
                <a:hlinkClick r:id="rId2" action="ppaction://hlinksldjump"/>
              </a:rPr>
              <a:t>Go to Part 3</a:t>
            </a:r>
            <a:endParaRPr lang="en-US" sz="1200" b="1" dirty="0">
              <a:latin typeface="Georgia" panose="02040502050405020303" pitchFamily="18" charset="0"/>
              <a:ea typeface="Verdana" panose="020B0604030504040204" pitchFamily="34" charset="0"/>
              <a:cs typeface="+mj-cs"/>
            </a:endParaRPr>
          </a:p>
        </p:txBody>
      </p:sp>
      <p:graphicFrame>
        <p:nvGraphicFramePr>
          <p:cNvPr id="6" name="Table 4">
            <a:extLst>
              <a:ext uri="{FF2B5EF4-FFF2-40B4-BE49-F238E27FC236}">
                <a16:creationId xmlns:a16="http://schemas.microsoft.com/office/drawing/2014/main" id="{42996BA3-1504-F847-A0AA-75E796DD47DA}"/>
              </a:ext>
            </a:extLst>
          </p:cNvPr>
          <p:cNvGraphicFramePr>
            <a:graphicFrameLocks noGrp="1"/>
          </p:cNvGraphicFramePr>
          <p:nvPr>
            <p:extLst>
              <p:ext uri="{D42A27DB-BD31-4B8C-83A1-F6EECF244321}">
                <p14:modId xmlns:p14="http://schemas.microsoft.com/office/powerpoint/2010/main" val="972480403"/>
              </p:ext>
            </p:extLst>
          </p:nvPr>
        </p:nvGraphicFramePr>
        <p:xfrm>
          <a:off x="248388" y="467667"/>
          <a:ext cx="2031350" cy="370840"/>
        </p:xfrm>
        <a:graphic>
          <a:graphicData uri="http://schemas.openxmlformats.org/drawingml/2006/table">
            <a:tbl>
              <a:tblPr>
                <a:tableStyleId>{5C22544A-7EE6-4342-B048-85BDC9FD1C3A}</a:tableStyleId>
              </a:tblPr>
              <a:tblGrid>
                <a:gridCol w="2031350">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graphicFrame>
        <p:nvGraphicFramePr>
          <p:cNvPr id="7" name="Table 4">
            <a:extLst>
              <a:ext uri="{FF2B5EF4-FFF2-40B4-BE49-F238E27FC236}">
                <a16:creationId xmlns:a16="http://schemas.microsoft.com/office/drawing/2014/main" id="{18656059-497D-D94C-981E-50B9FDFA6C7A}"/>
              </a:ext>
            </a:extLst>
          </p:cNvPr>
          <p:cNvGraphicFramePr>
            <a:graphicFrameLocks noGrp="1"/>
          </p:cNvGraphicFramePr>
          <p:nvPr>
            <p:extLst>
              <p:ext uri="{D42A27DB-BD31-4B8C-83A1-F6EECF244321}">
                <p14:modId xmlns:p14="http://schemas.microsoft.com/office/powerpoint/2010/main" val="2518882545"/>
              </p:ext>
            </p:extLst>
          </p:nvPr>
        </p:nvGraphicFramePr>
        <p:xfrm>
          <a:off x="248388" y="1538523"/>
          <a:ext cx="2031350" cy="370840"/>
        </p:xfrm>
        <a:graphic>
          <a:graphicData uri="http://schemas.openxmlformats.org/drawingml/2006/table">
            <a:tbl>
              <a:tblPr>
                <a:tableStyleId>{5C22544A-7EE6-4342-B048-85BDC9FD1C3A}</a:tableStyleId>
              </a:tblPr>
              <a:tblGrid>
                <a:gridCol w="2031350">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graphicFrame>
        <p:nvGraphicFramePr>
          <p:cNvPr id="8" name="Table 4">
            <a:extLst>
              <a:ext uri="{FF2B5EF4-FFF2-40B4-BE49-F238E27FC236}">
                <a16:creationId xmlns:a16="http://schemas.microsoft.com/office/drawing/2014/main" id="{7E4AC573-EE0D-4F40-A4EC-5AB64E0BBED3}"/>
              </a:ext>
            </a:extLst>
          </p:cNvPr>
          <p:cNvGraphicFramePr>
            <a:graphicFrameLocks noGrp="1"/>
          </p:cNvGraphicFramePr>
          <p:nvPr>
            <p:extLst>
              <p:ext uri="{D42A27DB-BD31-4B8C-83A1-F6EECF244321}">
                <p14:modId xmlns:p14="http://schemas.microsoft.com/office/powerpoint/2010/main" val="82180461"/>
              </p:ext>
            </p:extLst>
          </p:nvPr>
        </p:nvGraphicFramePr>
        <p:xfrm>
          <a:off x="248388" y="2619253"/>
          <a:ext cx="2031350" cy="370840"/>
        </p:xfrm>
        <a:graphic>
          <a:graphicData uri="http://schemas.openxmlformats.org/drawingml/2006/table">
            <a:tbl>
              <a:tblPr>
                <a:tableStyleId>{5C22544A-7EE6-4342-B048-85BDC9FD1C3A}</a:tableStyleId>
              </a:tblPr>
              <a:tblGrid>
                <a:gridCol w="2031350">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spTree>
    <p:extLst>
      <p:ext uri="{BB962C8B-B14F-4D97-AF65-F5344CB8AC3E}">
        <p14:creationId xmlns:p14="http://schemas.microsoft.com/office/powerpoint/2010/main" val="1301679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44DD1671-A448-45C8-B597-7791B7892BC4}"/>
              </a:ext>
            </a:extLst>
          </p:cNvPr>
          <p:cNvSpPr txBox="1"/>
          <p:nvPr/>
        </p:nvSpPr>
        <p:spPr>
          <a:xfrm>
            <a:off x="205010" y="4490668"/>
            <a:ext cx="1968910" cy="646331"/>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cs typeface="+mj-cs"/>
              </a:rPr>
              <a:t>Is your work saved?</a:t>
            </a:r>
          </a:p>
          <a:p>
            <a:pPr algn="ctr"/>
            <a:endParaRPr lang="en-US" sz="1200" b="1" dirty="0">
              <a:latin typeface="Georgia" panose="02040502050405020303" pitchFamily="18" charset="0"/>
              <a:ea typeface="Verdana" panose="020B0604030504040204" pitchFamily="34" charset="0"/>
              <a:cs typeface="+mj-cs"/>
            </a:endParaRPr>
          </a:p>
          <a:p>
            <a:pPr algn="ctr"/>
            <a:r>
              <a:rPr lang="en-US" sz="1200" b="1" dirty="0">
                <a:latin typeface="Georgia" panose="02040502050405020303" pitchFamily="18" charset="0"/>
                <a:ea typeface="Verdana" panose="020B0604030504040204" pitchFamily="34" charset="0"/>
                <a:cs typeface="+mj-cs"/>
                <a:hlinkClick r:id="rId2" action="ppaction://hlinksldjump"/>
              </a:rPr>
              <a:t>Go Back to Lab Room</a:t>
            </a:r>
            <a:endParaRPr lang="en-US" sz="1200" b="1" dirty="0">
              <a:latin typeface="Georgia" panose="02040502050405020303" pitchFamily="18" charset="0"/>
              <a:ea typeface="Verdana" panose="020B0604030504040204" pitchFamily="34" charset="0"/>
              <a:cs typeface="+mj-cs"/>
            </a:endParaRPr>
          </a:p>
        </p:txBody>
      </p:sp>
      <p:pic>
        <p:nvPicPr>
          <p:cNvPr id="3" name="Picture 2">
            <a:extLst>
              <a:ext uri="{FF2B5EF4-FFF2-40B4-BE49-F238E27FC236}">
                <a16:creationId xmlns:a16="http://schemas.microsoft.com/office/drawing/2014/main" id="{E09CC967-F353-4A42-ABF8-474137927B4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695" b="18175"/>
          <a:stretch/>
        </p:blipFill>
        <p:spPr>
          <a:xfrm>
            <a:off x="247091" y="763643"/>
            <a:ext cx="868349" cy="794947"/>
          </a:xfrm>
          <a:prstGeom prst="rect">
            <a:avLst/>
          </a:prstGeom>
          <a:solidFill>
            <a:srgbClr val="E2F0D9"/>
          </a:solidFill>
          <a:ln>
            <a:solidFill>
              <a:schemeClr val="tx1"/>
            </a:solidFill>
          </a:ln>
        </p:spPr>
      </p:pic>
      <p:pic>
        <p:nvPicPr>
          <p:cNvPr id="4" name="Picture 3">
            <a:extLst>
              <a:ext uri="{FF2B5EF4-FFF2-40B4-BE49-F238E27FC236}">
                <a16:creationId xmlns:a16="http://schemas.microsoft.com/office/drawing/2014/main" id="{CE3791D3-504D-4F9E-BCD4-627C20668B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9868" y="1665039"/>
            <a:ext cx="889508" cy="797311"/>
          </a:xfrm>
          <a:prstGeom prst="rect">
            <a:avLst/>
          </a:prstGeom>
          <a:solidFill>
            <a:srgbClr val="E2F0D9"/>
          </a:solidFill>
          <a:ln>
            <a:solidFill>
              <a:schemeClr val="tx1"/>
            </a:solidFill>
          </a:ln>
        </p:spPr>
      </p:pic>
      <p:pic>
        <p:nvPicPr>
          <p:cNvPr id="9" name="Picture 8">
            <a:extLst>
              <a:ext uri="{FF2B5EF4-FFF2-40B4-BE49-F238E27FC236}">
                <a16:creationId xmlns:a16="http://schemas.microsoft.com/office/drawing/2014/main" id="{DC8B30C6-F52F-457B-A39F-1101B1B7FC3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16546" y="3622749"/>
            <a:ext cx="650579" cy="860070"/>
          </a:xfrm>
          <a:prstGeom prst="rect">
            <a:avLst/>
          </a:prstGeom>
          <a:solidFill>
            <a:srgbClr val="E2F0D9"/>
          </a:solidFill>
          <a:ln>
            <a:solidFill>
              <a:schemeClr val="tx1"/>
            </a:solidFill>
          </a:ln>
        </p:spPr>
      </p:pic>
      <p:pic>
        <p:nvPicPr>
          <p:cNvPr id="18" name="Picture 17">
            <a:extLst>
              <a:ext uri="{FF2B5EF4-FFF2-40B4-BE49-F238E27FC236}">
                <a16:creationId xmlns:a16="http://schemas.microsoft.com/office/drawing/2014/main" id="{F16130C4-04C6-4E2A-918B-A1D60B434B0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2875" y="2568799"/>
            <a:ext cx="906697" cy="823062"/>
          </a:xfrm>
          <a:prstGeom prst="rect">
            <a:avLst/>
          </a:prstGeom>
          <a:solidFill>
            <a:srgbClr val="E2F0D9"/>
          </a:solidFill>
          <a:ln>
            <a:solidFill>
              <a:schemeClr val="tx1"/>
            </a:solidFill>
          </a:ln>
        </p:spPr>
      </p:pic>
      <p:pic>
        <p:nvPicPr>
          <p:cNvPr id="19" name="Picture 18">
            <a:extLst>
              <a:ext uri="{FF2B5EF4-FFF2-40B4-BE49-F238E27FC236}">
                <a16:creationId xmlns:a16="http://schemas.microsoft.com/office/drawing/2014/main" id="{5CF178D2-F77B-40CA-9EA6-AB8CC98FCF7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80697" y="1235004"/>
            <a:ext cx="831312" cy="860070"/>
          </a:xfrm>
          <a:prstGeom prst="rect">
            <a:avLst/>
          </a:prstGeom>
          <a:solidFill>
            <a:srgbClr val="E2F0D9"/>
          </a:solidFill>
          <a:ln>
            <a:solidFill>
              <a:schemeClr val="tx1"/>
            </a:solidFill>
          </a:ln>
        </p:spPr>
      </p:pic>
      <p:pic>
        <p:nvPicPr>
          <p:cNvPr id="20" name="Picture 19">
            <a:extLst>
              <a:ext uri="{FF2B5EF4-FFF2-40B4-BE49-F238E27FC236}">
                <a16:creationId xmlns:a16="http://schemas.microsoft.com/office/drawing/2014/main" id="{F256E19C-47A0-4D7C-9507-038A9E0700B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23017" y="2195723"/>
            <a:ext cx="946672" cy="657775"/>
          </a:xfrm>
          <a:prstGeom prst="rect">
            <a:avLst/>
          </a:prstGeom>
          <a:solidFill>
            <a:srgbClr val="E2F0D9"/>
          </a:solidFill>
          <a:ln>
            <a:solidFill>
              <a:schemeClr val="tx1"/>
            </a:solidFill>
          </a:ln>
        </p:spPr>
      </p:pic>
      <p:pic>
        <p:nvPicPr>
          <p:cNvPr id="21" name="Picture 20">
            <a:extLst>
              <a:ext uri="{FF2B5EF4-FFF2-40B4-BE49-F238E27FC236}">
                <a16:creationId xmlns:a16="http://schemas.microsoft.com/office/drawing/2014/main" id="{743E85AB-4DCC-47B9-8B46-348C454E88F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72522" y="2965838"/>
            <a:ext cx="939487" cy="437884"/>
          </a:xfrm>
          <a:prstGeom prst="rect">
            <a:avLst/>
          </a:prstGeom>
          <a:solidFill>
            <a:srgbClr val="E2F0D9"/>
          </a:solidFill>
          <a:ln>
            <a:solidFill>
              <a:schemeClr val="tx1"/>
            </a:solidFill>
          </a:ln>
        </p:spPr>
      </p:pic>
      <p:pic>
        <p:nvPicPr>
          <p:cNvPr id="22" name="Picture 21" descr="A close up of a logo&#10;&#10;Description automatically generated">
            <a:extLst>
              <a:ext uri="{FF2B5EF4-FFF2-40B4-BE49-F238E27FC236}">
                <a16:creationId xmlns:a16="http://schemas.microsoft.com/office/drawing/2014/main" id="{95651AD9-A263-E94F-B05F-42BA2090543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5489" y="3732244"/>
            <a:ext cx="985298" cy="762811"/>
          </a:xfrm>
          <a:prstGeom prst="rect">
            <a:avLst/>
          </a:prstGeom>
          <a:ln>
            <a:solidFill>
              <a:schemeClr val="tx1"/>
            </a:solidFill>
          </a:ln>
        </p:spPr>
      </p:pic>
      <p:pic>
        <p:nvPicPr>
          <p:cNvPr id="24" name="Picture 23" descr="A picture containing drawing&#10;&#10;Description automatically generated">
            <a:extLst>
              <a:ext uri="{FF2B5EF4-FFF2-40B4-BE49-F238E27FC236}">
                <a16:creationId xmlns:a16="http://schemas.microsoft.com/office/drawing/2014/main" id="{9DDD718B-E568-2A42-A029-901B0BF1795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9874" y="3464046"/>
            <a:ext cx="946672" cy="667807"/>
          </a:xfrm>
          <a:prstGeom prst="rect">
            <a:avLst/>
          </a:prstGeom>
          <a:ln>
            <a:solidFill>
              <a:schemeClr val="tx1"/>
            </a:solidFill>
          </a:ln>
        </p:spPr>
      </p:pic>
    </p:spTree>
    <p:extLst>
      <p:ext uri="{BB962C8B-B14F-4D97-AF65-F5344CB8AC3E}">
        <p14:creationId xmlns:p14="http://schemas.microsoft.com/office/powerpoint/2010/main" val="2100410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FE4D417-D240-4AD6-A4EB-D649689227E9}"/>
              </a:ext>
            </a:extLst>
          </p:cNvPr>
          <p:cNvSpPr txBox="1"/>
          <p:nvPr/>
        </p:nvSpPr>
        <p:spPr>
          <a:xfrm>
            <a:off x="205010" y="4528768"/>
            <a:ext cx="1968910" cy="461665"/>
          </a:xfrm>
          <a:prstGeom prst="rect">
            <a:avLst/>
          </a:prstGeom>
          <a:noFill/>
        </p:spPr>
        <p:txBody>
          <a:bodyPr wrap="square" rtlCol="0">
            <a:spAutoFit/>
          </a:bodyPr>
          <a:lstStyle/>
          <a:p>
            <a:pPr algn="ctr"/>
            <a:endParaRPr lang="en-US" sz="1200" b="1" dirty="0">
              <a:latin typeface="Georgia" panose="02040502050405020303" pitchFamily="18" charset="0"/>
              <a:ea typeface="Verdana" panose="020B0604030504040204" pitchFamily="34" charset="0"/>
              <a:cs typeface="+mj-cs"/>
            </a:endParaRPr>
          </a:p>
          <a:p>
            <a:pPr algn="ctr"/>
            <a:r>
              <a:rPr lang="en-US" sz="1200" b="1" dirty="0">
                <a:latin typeface="Georgia" panose="02040502050405020303" pitchFamily="18" charset="0"/>
                <a:ea typeface="Verdana" panose="020B0604030504040204" pitchFamily="34" charset="0"/>
                <a:cs typeface="+mj-cs"/>
                <a:hlinkClick r:id="rId2" action="ppaction://hlinksldjump"/>
              </a:rPr>
              <a:t>Go to Part 2</a:t>
            </a:r>
            <a:endParaRPr lang="en-US" sz="1200" b="1" dirty="0">
              <a:latin typeface="Georgia" panose="02040502050405020303" pitchFamily="18" charset="0"/>
              <a:ea typeface="Verdana" panose="020B0604030504040204" pitchFamily="34" charset="0"/>
              <a:cs typeface="+mj-cs"/>
            </a:endParaRPr>
          </a:p>
        </p:txBody>
      </p:sp>
      <p:graphicFrame>
        <p:nvGraphicFramePr>
          <p:cNvPr id="6" name="Table 4">
            <a:extLst>
              <a:ext uri="{FF2B5EF4-FFF2-40B4-BE49-F238E27FC236}">
                <a16:creationId xmlns:a16="http://schemas.microsoft.com/office/drawing/2014/main" id="{18C68A22-AFE5-674B-8B9A-BA09F7515050}"/>
              </a:ext>
            </a:extLst>
          </p:cNvPr>
          <p:cNvGraphicFramePr>
            <a:graphicFrameLocks noGrp="1"/>
          </p:cNvGraphicFramePr>
          <p:nvPr>
            <p:extLst>
              <p:ext uri="{D42A27DB-BD31-4B8C-83A1-F6EECF244321}">
                <p14:modId xmlns:p14="http://schemas.microsoft.com/office/powerpoint/2010/main" val="2477627375"/>
              </p:ext>
            </p:extLst>
          </p:nvPr>
        </p:nvGraphicFramePr>
        <p:xfrm>
          <a:off x="248388" y="452559"/>
          <a:ext cx="2031350" cy="370840"/>
        </p:xfrm>
        <a:graphic>
          <a:graphicData uri="http://schemas.openxmlformats.org/drawingml/2006/table">
            <a:tbl>
              <a:tblPr>
                <a:tableStyleId>{5C22544A-7EE6-4342-B048-85BDC9FD1C3A}</a:tableStyleId>
              </a:tblPr>
              <a:tblGrid>
                <a:gridCol w="2031350">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graphicFrame>
        <p:nvGraphicFramePr>
          <p:cNvPr id="7" name="Table 4">
            <a:extLst>
              <a:ext uri="{FF2B5EF4-FFF2-40B4-BE49-F238E27FC236}">
                <a16:creationId xmlns:a16="http://schemas.microsoft.com/office/drawing/2014/main" id="{F7BC0EB6-8420-E646-8FB4-5DC31CA96454}"/>
              </a:ext>
            </a:extLst>
          </p:cNvPr>
          <p:cNvGraphicFramePr>
            <a:graphicFrameLocks noGrp="1"/>
          </p:cNvGraphicFramePr>
          <p:nvPr>
            <p:extLst>
              <p:ext uri="{D42A27DB-BD31-4B8C-83A1-F6EECF244321}">
                <p14:modId xmlns:p14="http://schemas.microsoft.com/office/powerpoint/2010/main" val="2654155229"/>
              </p:ext>
            </p:extLst>
          </p:nvPr>
        </p:nvGraphicFramePr>
        <p:xfrm>
          <a:off x="248388" y="978416"/>
          <a:ext cx="2031350" cy="370840"/>
        </p:xfrm>
        <a:graphic>
          <a:graphicData uri="http://schemas.openxmlformats.org/drawingml/2006/table">
            <a:tbl>
              <a:tblPr>
                <a:tableStyleId>{5C22544A-7EE6-4342-B048-85BDC9FD1C3A}</a:tableStyleId>
              </a:tblPr>
              <a:tblGrid>
                <a:gridCol w="2031350">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graphicFrame>
        <p:nvGraphicFramePr>
          <p:cNvPr id="8" name="Table 4">
            <a:extLst>
              <a:ext uri="{FF2B5EF4-FFF2-40B4-BE49-F238E27FC236}">
                <a16:creationId xmlns:a16="http://schemas.microsoft.com/office/drawing/2014/main" id="{5B9B161E-A3BC-074B-9BD0-4F386B578D8D}"/>
              </a:ext>
            </a:extLst>
          </p:cNvPr>
          <p:cNvGraphicFramePr>
            <a:graphicFrameLocks noGrp="1"/>
          </p:cNvGraphicFramePr>
          <p:nvPr>
            <p:extLst>
              <p:ext uri="{D42A27DB-BD31-4B8C-83A1-F6EECF244321}">
                <p14:modId xmlns:p14="http://schemas.microsoft.com/office/powerpoint/2010/main" val="422649871"/>
              </p:ext>
            </p:extLst>
          </p:nvPr>
        </p:nvGraphicFramePr>
        <p:xfrm>
          <a:off x="248388" y="1555645"/>
          <a:ext cx="2031350" cy="370840"/>
        </p:xfrm>
        <a:graphic>
          <a:graphicData uri="http://schemas.openxmlformats.org/drawingml/2006/table">
            <a:tbl>
              <a:tblPr>
                <a:tableStyleId>{5C22544A-7EE6-4342-B048-85BDC9FD1C3A}</a:tableStyleId>
              </a:tblPr>
              <a:tblGrid>
                <a:gridCol w="2031350">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spTree>
    <p:extLst>
      <p:ext uri="{BB962C8B-B14F-4D97-AF65-F5344CB8AC3E}">
        <p14:creationId xmlns:p14="http://schemas.microsoft.com/office/powerpoint/2010/main" val="984501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C764534-1B2A-4997-B969-2000C2CD04B9}"/>
              </a:ext>
            </a:extLst>
          </p:cNvPr>
          <p:cNvSpPr txBox="1"/>
          <p:nvPr/>
        </p:nvSpPr>
        <p:spPr>
          <a:xfrm>
            <a:off x="205010" y="4528768"/>
            <a:ext cx="1968910" cy="646331"/>
          </a:xfrm>
          <a:prstGeom prst="rect">
            <a:avLst/>
          </a:prstGeom>
          <a:noFill/>
        </p:spPr>
        <p:txBody>
          <a:bodyPr wrap="square" rtlCol="0">
            <a:spAutoFit/>
          </a:bodyPr>
          <a:lstStyle/>
          <a:p>
            <a:pPr algn="ctr"/>
            <a:r>
              <a:rPr lang="en-US" sz="1200" b="1" dirty="0">
                <a:latin typeface="Georgia" panose="02040502050405020303" pitchFamily="18" charset="0"/>
                <a:ea typeface="Verdana" panose="020B0604030504040204" pitchFamily="34" charset="0"/>
                <a:cs typeface="+mj-cs"/>
              </a:rPr>
              <a:t>Is your work saved?</a:t>
            </a:r>
          </a:p>
          <a:p>
            <a:pPr algn="ctr"/>
            <a:endParaRPr lang="en-US" sz="1200" b="1" dirty="0">
              <a:latin typeface="Georgia" panose="02040502050405020303" pitchFamily="18" charset="0"/>
              <a:ea typeface="Verdana" panose="020B0604030504040204" pitchFamily="34" charset="0"/>
              <a:cs typeface="+mj-cs"/>
            </a:endParaRPr>
          </a:p>
          <a:p>
            <a:pPr algn="ctr"/>
            <a:r>
              <a:rPr lang="en-US" sz="1200" b="1" dirty="0">
                <a:latin typeface="Georgia" panose="02040502050405020303" pitchFamily="18" charset="0"/>
                <a:ea typeface="Verdana" panose="020B0604030504040204" pitchFamily="34" charset="0"/>
                <a:cs typeface="+mj-cs"/>
                <a:hlinkClick r:id="rId2" action="ppaction://hlinksldjump"/>
              </a:rPr>
              <a:t>Go Back to Lab Room</a:t>
            </a:r>
            <a:endParaRPr lang="en-US" sz="1200" b="1" dirty="0">
              <a:latin typeface="Georgia" panose="02040502050405020303" pitchFamily="18" charset="0"/>
              <a:ea typeface="Verdana" panose="020B0604030504040204" pitchFamily="34" charset="0"/>
              <a:cs typeface="+mj-cs"/>
            </a:endParaRPr>
          </a:p>
        </p:txBody>
      </p:sp>
      <p:graphicFrame>
        <p:nvGraphicFramePr>
          <p:cNvPr id="9" name="Table 4">
            <a:extLst>
              <a:ext uri="{FF2B5EF4-FFF2-40B4-BE49-F238E27FC236}">
                <a16:creationId xmlns:a16="http://schemas.microsoft.com/office/drawing/2014/main" id="{32A1D142-E574-1344-8634-258056E21482}"/>
              </a:ext>
            </a:extLst>
          </p:cNvPr>
          <p:cNvGraphicFramePr>
            <a:graphicFrameLocks noGrp="1"/>
          </p:cNvGraphicFramePr>
          <p:nvPr>
            <p:extLst>
              <p:ext uri="{D42A27DB-BD31-4B8C-83A1-F6EECF244321}">
                <p14:modId xmlns:p14="http://schemas.microsoft.com/office/powerpoint/2010/main" val="724439236"/>
              </p:ext>
            </p:extLst>
          </p:nvPr>
        </p:nvGraphicFramePr>
        <p:xfrm>
          <a:off x="248388" y="487027"/>
          <a:ext cx="2031350" cy="370840"/>
        </p:xfrm>
        <a:graphic>
          <a:graphicData uri="http://schemas.openxmlformats.org/drawingml/2006/table">
            <a:tbl>
              <a:tblPr>
                <a:tableStyleId>{5C22544A-7EE6-4342-B048-85BDC9FD1C3A}</a:tableStyleId>
              </a:tblPr>
              <a:tblGrid>
                <a:gridCol w="2031350">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graphicFrame>
        <p:nvGraphicFramePr>
          <p:cNvPr id="10" name="Table 4">
            <a:extLst>
              <a:ext uri="{FF2B5EF4-FFF2-40B4-BE49-F238E27FC236}">
                <a16:creationId xmlns:a16="http://schemas.microsoft.com/office/drawing/2014/main" id="{CE7064D7-D75C-5346-AD99-A92B0309F8EA}"/>
              </a:ext>
            </a:extLst>
          </p:cNvPr>
          <p:cNvGraphicFramePr>
            <a:graphicFrameLocks noGrp="1"/>
          </p:cNvGraphicFramePr>
          <p:nvPr>
            <p:extLst>
              <p:ext uri="{D42A27DB-BD31-4B8C-83A1-F6EECF244321}">
                <p14:modId xmlns:p14="http://schemas.microsoft.com/office/powerpoint/2010/main" val="3748097992"/>
              </p:ext>
            </p:extLst>
          </p:nvPr>
        </p:nvGraphicFramePr>
        <p:xfrm>
          <a:off x="248388" y="972888"/>
          <a:ext cx="2031350" cy="370840"/>
        </p:xfrm>
        <a:graphic>
          <a:graphicData uri="http://schemas.openxmlformats.org/drawingml/2006/table">
            <a:tbl>
              <a:tblPr>
                <a:tableStyleId>{5C22544A-7EE6-4342-B048-85BDC9FD1C3A}</a:tableStyleId>
              </a:tblPr>
              <a:tblGrid>
                <a:gridCol w="2031350">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graphicFrame>
        <p:nvGraphicFramePr>
          <p:cNvPr id="11" name="Table 4">
            <a:extLst>
              <a:ext uri="{FF2B5EF4-FFF2-40B4-BE49-F238E27FC236}">
                <a16:creationId xmlns:a16="http://schemas.microsoft.com/office/drawing/2014/main" id="{CBF00ACF-BF6A-9D4D-BCDB-CEA8F213D5FA}"/>
              </a:ext>
            </a:extLst>
          </p:cNvPr>
          <p:cNvGraphicFramePr>
            <a:graphicFrameLocks noGrp="1"/>
          </p:cNvGraphicFramePr>
          <p:nvPr>
            <p:extLst>
              <p:ext uri="{D42A27DB-BD31-4B8C-83A1-F6EECF244321}">
                <p14:modId xmlns:p14="http://schemas.microsoft.com/office/powerpoint/2010/main" val="778497067"/>
              </p:ext>
            </p:extLst>
          </p:nvPr>
        </p:nvGraphicFramePr>
        <p:xfrm>
          <a:off x="248388" y="1538183"/>
          <a:ext cx="2031350" cy="370840"/>
        </p:xfrm>
        <a:graphic>
          <a:graphicData uri="http://schemas.openxmlformats.org/drawingml/2006/table">
            <a:tbl>
              <a:tblPr>
                <a:tableStyleId>{5C22544A-7EE6-4342-B048-85BDC9FD1C3A}</a:tableStyleId>
              </a:tblPr>
              <a:tblGrid>
                <a:gridCol w="2031350">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graphicFrame>
        <p:nvGraphicFramePr>
          <p:cNvPr id="12" name="Table 4">
            <a:extLst>
              <a:ext uri="{FF2B5EF4-FFF2-40B4-BE49-F238E27FC236}">
                <a16:creationId xmlns:a16="http://schemas.microsoft.com/office/drawing/2014/main" id="{9F4F939F-46B6-C348-876C-AD8E1DF82737}"/>
              </a:ext>
            </a:extLst>
          </p:cNvPr>
          <p:cNvGraphicFramePr>
            <a:graphicFrameLocks noGrp="1"/>
          </p:cNvGraphicFramePr>
          <p:nvPr>
            <p:extLst>
              <p:ext uri="{D42A27DB-BD31-4B8C-83A1-F6EECF244321}">
                <p14:modId xmlns:p14="http://schemas.microsoft.com/office/powerpoint/2010/main" val="4262522653"/>
              </p:ext>
            </p:extLst>
          </p:nvPr>
        </p:nvGraphicFramePr>
        <p:xfrm>
          <a:off x="248388" y="2613765"/>
          <a:ext cx="2031350" cy="370840"/>
        </p:xfrm>
        <a:graphic>
          <a:graphicData uri="http://schemas.openxmlformats.org/drawingml/2006/table">
            <a:tbl>
              <a:tblPr>
                <a:tableStyleId>{5C22544A-7EE6-4342-B048-85BDC9FD1C3A}</a:tableStyleId>
              </a:tblPr>
              <a:tblGrid>
                <a:gridCol w="2031350">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graphicFrame>
        <p:nvGraphicFramePr>
          <p:cNvPr id="13" name="Table 4">
            <a:extLst>
              <a:ext uri="{FF2B5EF4-FFF2-40B4-BE49-F238E27FC236}">
                <a16:creationId xmlns:a16="http://schemas.microsoft.com/office/drawing/2014/main" id="{D4451D22-81C0-064A-8BBF-6FF10CBFC78F}"/>
              </a:ext>
            </a:extLst>
          </p:cNvPr>
          <p:cNvGraphicFramePr>
            <a:graphicFrameLocks noGrp="1"/>
          </p:cNvGraphicFramePr>
          <p:nvPr>
            <p:extLst>
              <p:ext uri="{D42A27DB-BD31-4B8C-83A1-F6EECF244321}">
                <p14:modId xmlns:p14="http://schemas.microsoft.com/office/powerpoint/2010/main" val="1710222466"/>
              </p:ext>
            </p:extLst>
          </p:nvPr>
        </p:nvGraphicFramePr>
        <p:xfrm>
          <a:off x="248388" y="2075974"/>
          <a:ext cx="2031350" cy="370840"/>
        </p:xfrm>
        <a:graphic>
          <a:graphicData uri="http://schemas.openxmlformats.org/drawingml/2006/table">
            <a:tbl>
              <a:tblPr>
                <a:tableStyleId>{5C22544A-7EE6-4342-B048-85BDC9FD1C3A}</a:tableStyleId>
              </a:tblPr>
              <a:tblGrid>
                <a:gridCol w="2031350">
                  <a:extLst>
                    <a:ext uri="{9D8B030D-6E8A-4147-A177-3AD203B41FA5}">
                      <a16:colId xmlns:a16="http://schemas.microsoft.com/office/drawing/2014/main" val="2354935444"/>
                    </a:ext>
                  </a:extLst>
                </a:gridCol>
              </a:tblGrid>
              <a:tr h="370840">
                <a:tc>
                  <a:txBody>
                    <a:bodyPr/>
                    <a:lstStyle/>
                    <a:p>
                      <a:r>
                        <a:rPr lang="en-US" i="0" dirty="0">
                          <a:solidFill>
                            <a:schemeClr val="bg1">
                              <a:lumMod val="65000"/>
                            </a:schemeClr>
                          </a:solidFill>
                        </a:rPr>
                        <a:t>Answer here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181552"/>
                  </a:ext>
                </a:extLst>
              </a:tr>
            </a:tbl>
          </a:graphicData>
        </a:graphic>
      </p:graphicFrame>
    </p:spTree>
    <p:extLst>
      <p:ext uri="{BB962C8B-B14F-4D97-AF65-F5344CB8AC3E}">
        <p14:creationId xmlns:p14="http://schemas.microsoft.com/office/powerpoint/2010/main" val="3631095303"/>
      </p:ext>
    </p:extLst>
  </p:cSld>
  <p:clrMapOvr>
    <a:masterClrMapping/>
  </p:clrMapOvr>
</p:sld>
</file>

<file path=ppt/theme/theme1.xml><?xml version="1.0" encoding="utf-8"?>
<a:theme xmlns:a="http://schemas.openxmlformats.org/drawingml/2006/main" name="1_Lab Ro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atch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ead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Explore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Research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Write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rganize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Illustrate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Assess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Challenge 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Frame Only">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Sidebar Onl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Blank+Copyr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2692</TotalTime>
  <Words>135</Words>
  <Application>Microsoft Office PowerPoint</Application>
  <PresentationFormat>On-screen Show (16:9)</PresentationFormat>
  <Paragraphs>43</Paragraphs>
  <Slides>9</Slides>
  <Notes>0</Notes>
  <HiddenSlides>0</HiddenSlides>
  <MMClips>0</MMClips>
  <ScaleCrop>false</ScaleCrop>
  <HeadingPairs>
    <vt:vector size="6" baseType="variant">
      <vt:variant>
        <vt:lpstr>Fonts Used</vt:lpstr>
      </vt:variant>
      <vt:variant>
        <vt:i4>5</vt:i4>
      </vt:variant>
      <vt:variant>
        <vt:lpstr>Theme</vt:lpstr>
      </vt:variant>
      <vt:variant>
        <vt:i4>13</vt:i4>
      </vt:variant>
      <vt:variant>
        <vt:lpstr>Slide Titles</vt:lpstr>
      </vt:variant>
      <vt:variant>
        <vt:i4>9</vt:i4>
      </vt:variant>
    </vt:vector>
  </HeadingPairs>
  <TitlesOfParts>
    <vt:vector size="27" baseType="lpstr">
      <vt:lpstr>Arial</vt:lpstr>
      <vt:lpstr>Calibri</vt:lpstr>
      <vt:lpstr>Century Gothic</vt:lpstr>
      <vt:lpstr>Georgia</vt:lpstr>
      <vt:lpstr>Verdana</vt:lpstr>
      <vt:lpstr>1_Lab Room</vt:lpstr>
      <vt:lpstr>Watch It</vt:lpstr>
      <vt:lpstr>Read It</vt:lpstr>
      <vt:lpstr>Explore It</vt:lpstr>
      <vt:lpstr>Research It</vt:lpstr>
      <vt:lpstr>Write It</vt:lpstr>
      <vt:lpstr>Organize It</vt:lpstr>
      <vt:lpstr>Illustrate It</vt:lpstr>
      <vt:lpstr>Assess It</vt:lpstr>
      <vt:lpstr>Challenge It</vt:lpstr>
      <vt:lpstr>Frame Only</vt:lpstr>
      <vt:lpstr>Sidebar Only</vt:lpstr>
      <vt:lpstr>Blank+Copyright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 Stone</dc:creator>
  <cp:lastModifiedBy>Marisa K. Miller</cp:lastModifiedBy>
  <cp:revision>160</cp:revision>
  <cp:lastPrinted>2021-06-01T18:45:50Z</cp:lastPrinted>
  <dcterms:created xsi:type="dcterms:W3CDTF">2020-06-04T19:05:49Z</dcterms:created>
  <dcterms:modified xsi:type="dcterms:W3CDTF">2022-01-28T19:56:32Z</dcterms:modified>
</cp:coreProperties>
</file>